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426" r:id="rId2"/>
    <p:sldId id="964" r:id="rId3"/>
    <p:sldId id="965" r:id="rId4"/>
    <p:sldId id="966" r:id="rId5"/>
    <p:sldId id="967" r:id="rId6"/>
    <p:sldId id="968" r:id="rId7"/>
    <p:sldId id="969" r:id="rId8"/>
    <p:sldId id="970" r:id="rId9"/>
    <p:sldId id="971" r:id="rId10"/>
    <p:sldId id="972" r:id="rId11"/>
    <p:sldId id="973" r:id="rId12"/>
    <p:sldId id="974" r:id="rId13"/>
    <p:sldId id="975" r:id="rId14"/>
    <p:sldId id="976"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77" d="100"/>
          <a:sy n="77" d="100"/>
        </p:scale>
        <p:origin x="2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58B90-0953-41AC-A4E4-5C8BA215452D}" type="datetimeFigureOut">
              <a:rPr lang="nl-NL" smtClean="0"/>
              <a:t>4-9-2024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CBFCB-FDB4-4ACE-9688-02C82ED90DCB}" type="slidenum">
              <a:rPr lang="nl-NL" smtClean="0"/>
              <a:t>‹nr.›</a:t>
            </a:fld>
            <a:endParaRPr lang="nl-NL"/>
          </a:p>
        </p:txBody>
      </p:sp>
    </p:spTree>
    <p:extLst>
      <p:ext uri="{BB962C8B-B14F-4D97-AF65-F5344CB8AC3E}">
        <p14:creationId xmlns:p14="http://schemas.microsoft.com/office/powerpoint/2010/main" val="3997309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Updates ophalen PfM Gegevensuitwisseling (Karen Oldenziel)</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319040-423E-42A6-8BB8-5EDE1F5CB82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48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Updates ophalen PfM Gegevensuitwisseling (Karen Oldenziel)</a:t>
            </a:r>
          </a:p>
          <a:p>
            <a:pPr algn="l"/>
            <a:endParaRPr lang="nl-NL" sz="1200" dirty="0"/>
          </a:p>
        </p:txBody>
      </p:sp>
      <p:sp>
        <p:nvSpPr>
          <p:cNvPr id="4" name="Tijdelijke aanduiding voor dianummer 3"/>
          <p:cNvSpPr>
            <a:spLocks noGrp="1"/>
          </p:cNvSpPr>
          <p:nvPr>
            <p:ph type="sldNum" sz="quarter" idx="10"/>
          </p:nvPr>
        </p:nvSpPr>
        <p:spPr/>
        <p:txBody>
          <a:bodyPr/>
          <a:lstStyle/>
          <a:p>
            <a:pPr marL="0" marR="0" lvl="0" indent="0" algn="r" defTabSz="1827795" rtl="0" eaLnBrk="1" fontAlgn="auto" latinLnBrk="0" hangingPunct="1">
              <a:lnSpc>
                <a:spcPct val="100000"/>
              </a:lnSpc>
              <a:spcBef>
                <a:spcPts val="0"/>
              </a:spcBef>
              <a:spcAft>
                <a:spcPts val="0"/>
              </a:spcAft>
              <a:buClrTx/>
              <a:buSzTx/>
              <a:buFontTx/>
              <a:buNone/>
              <a:tabLst/>
              <a:defRPr/>
            </a:pPr>
            <a:fld id="{DE501649-886C-4324-AD4C-E61C88D4772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7795"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8802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7.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3.emf"/></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9.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3.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2.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7.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2.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2.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4 Algemeen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20049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14 Gegevensuitwisseli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6C59FF56-0C36-9B43-B1DB-4ADFBFC579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9F539E75-7908-2D43-9197-27EECA06FC0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0216985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ussenblad_2_interactie_bullets">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5A759-CA57-E046-B1E2-960741E8FD17}"/>
              </a:ext>
            </a:extLst>
          </p:cNvPr>
          <p:cNvPicPr>
            <a:picLocks noChangeAspect="1"/>
          </p:cNvPicPr>
          <p:nvPr userDrawn="1"/>
        </p:nvPicPr>
        <p:blipFill>
          <a:blip r:embed="rId2"/>
          <a:stretch>
            <a:fillRect/>
          </a:stretch>
        </p:blipFill>
        <p:spPr>
          <a:xfrm>
            <a:off x="5905525" y="2146300"/>
            <a:ext cx="380950" cy="4711700"/>
          </a:xfrm>
          <a:prstGeom prst="rect">
            <a:avLst/>
          </a:prstGeom>
        </p:spPr>
      </p:pic>
      <p:pic>
        <p:nvPicPr>
          <p:cNvPr id="18" name="Logo">
            <a:extLst>
              <a:ext uri="{FF2B5EF4-FFF2-40B4-BE49-F238E27FC236}">
                <a16:creationId xmlns:a16="http://schemas.microsoft.com/office/drawing/2014/main" id="{DDC3CC4C-8811-4BB6-8E80-C9B3C7F68A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
        <p:nvSpPr>
          <p:cNvPr id="19" name="Tekstvak 4">
            <a:extLst>
              <a:ext uri="{FF2B5EF4-FFF2-40B4-BE49-F238E27FC236}">
                <a16:creationId xmlns:a16="http://schemas.microsoft.com/office/drawing/2014/main" id="{C28483AF-8A50-B842-8498-FA370530859E}"/>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0" name="Oval 19">
            <a:extLst>
              <a:ext uri="{FF2B5EF4-FFF2-40B4-BE49-F238E27FC236}">
                <a16:creationId xmlns:a16="http://schemas.microsoft.com/office/drawing/2014/main" id="{9445E6D3-FCC4-174A-A9D1-BEF065F9A1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087FE2BE-E7D7-144E-AB90-A475C2C4EA74}"/>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B12D13BB-D43B-C948-BF34-C6B415651D06}"/>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74F7BCD-760B-7E46-B8E0-59DC9753EFC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1126B5B9-A7B4-254C-BFA4-91FE8F826E96}"/>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6C926FD4-B26F-6444-BB9C-97D1A513AC2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B11D11F1-4DF8-4841-8354-BB91DEEB2C3F}"/>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27" name="Text Placeholder 5">
            <a:extLst>
              <a:ext uri="{FF2B5EF4-FFF2-40B4-BE49-F238E27FC236}">
                <a16:creationId xmlns:a16="http://schemas.microsoft.com/office/drawing/2014/main" id="{7935BA1A-41AF-E04A-AC79-9B3F46ADF72A}"/>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34901285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ussenblad_2_Toegang bullets">
    <p:bg>
      <p:bgPr>
        <a:solidFill>
          <a:schemeClr val="accent2"/>
        </a:solidFill>
        <a:effectLst/>
      </p:bgPr>
    </p:bg>
    <p:spTree>
      <p:nvGrpSpPr>
        <p:cNvPr id="1" name=""/>
        <p:cNvGrpSpPr/>
        <p:nvPr/>
      </p:nvGrpSpPr>
      <p:grpSpPr>
        <a:xfrm>
          <a:off x="0" y="0"/>
          <a:ext cx="0" cy="0"/>
          <a:chOff x="0" y="0"/>
          <a:chExt cx="0" cy="0"/>
        </a:xfrm>
      </p:grpSpPr>
      <p:sp>
        <p:nvSpPr>
          <p:cNvPr id="19" name="Tekstvak 4">
            <a:extLst>
              <a:ext uri="{FF2B5EF4-FFF2-40B4-BE49-F238E27FC236}">
                <a16:creationId xmlns:a16="http://schemas.microsoft.com/office/drawing/2014/main" id="{C2F77E59-0EA5-4640-A35E-BEECD6E3CB8C}"/>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20" name="Logo">
            <a:extLst>
              <a:ext uri="{FF2B5EF4-FFF2-40B4-BE49-F238E27FC236}">
                <a16:creationId xmlns:a16="http://schemas.microsoft.com/office/drawing/2014/main" id="{3ED87FD5-D1B9-6346-8A1B-DFE1A80A67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pic>
        <p:nvPicPr>
          <p:cNvPr id="21" name="Picture 20">
            <a:extLst>
              <a:ext uri="{FF2B5EF4-FFF2-40B4-BE49-F238E27FC236}">
                <a16:creationId xmlns:a16="http://schemas.microsoft.com/office/drawing/2014/main" id="{BE533354-9850-BB4A-B5BE-336161C0C4D1}"/>
              </a:ext>
            </a:extLst>
          </p:cNvPr>
          <p:cNvPicPr>
            <a:picLocks noChangeAspect="1"/>
          </p:cNvPicPr>
          <p:nvPr userDrawn="1"/>
        </p:nvPicPr>
        <p:blipFill>
          <a:blip r:embed="rId3"/>
          <a:stretch>
            <a:fillRect/>
          </a:stretch>
        </p:blipFill>
        <p:spPr>
          <a:xfrm>
            <a:off x="5905525" y="2146300"/>
            <a:ext cx="380950" cy="4711700"/>
          </a:xfrm>
          <a:prstGeom prst="rect">
            <a:avLst/>
          </a:prstGeom>
        </p:spPr>
      </p:pic>
      <p:sp>
        <p:nvSpPr>
          <p:cNvPr id="22" name="Oval 21">
            <a:extLst>
              <a:ext uri="{FF2B5EF4-FFF2-40B4-BE49-F238E27FC236}">
                <a16:creationId xmlns:a16="http://schemas.microsoft.com/office/drawing/2014/main" id="{C17EBC28-AE53-3F40-B562-CF252BA81348}"/>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155540F-9572-9E4E-A257-1C96FD14A6E2}"/>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FB343507-A387-2B4B-88F0-0B8BC5E5456D}"/>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24">
            <a:extLst>
              <a:ext uri="{FF2B5EF4-FFF2-40B4-BE49-F238E27FC236}">
                <a16:creationId xmlns:a16="http://schemas.microsoft.com/office/drawing/2014/main" id="{03FDC483-4BFE-3A46-89CB-81503860E28F}"/>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6" name="Oval 25">
            <a:extLst>
              <a:ext uri="{FF2B5EF4-FFF2-40B4-BE49-F238E27FC236}">
                <a16:creationId xmlns:a16="http://schemas.microsoft.com/office/drawing/2014/main" id="{141ED1E3-AE25-4B4D-A119-A4A88790A9A1}"/>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Text Placeholder 5">
            <a:extLst>
              <a:ext uri="{FF2B5EF4-FFF2-40B4-BE49-F238E27FC236}">
                <a16:creationId xmlns:a16="http://schemas.microsoft.com/office/drawing/2014/main" id="{9515F509-2453-CF41-ACBF-8167AC37A36A}"/>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5" name="Text Placeholder 5">
            <a:extLst>
              <a:ext uri="{FF2B5EF4-FFF2-40B4-BE49-F238E27FC236}">
                <a16:creationId xmlns:a16="http://schemas.microsoft.com/office/drawing/2014/main" id="{9B1F95FE-D3BC-6F44-83D2-669FED492A79}"/>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6" name="Text Placeholder 5">
            <a:extLst>
              <a:ext uri="{FF2B5EF4-FFF2-40B4-BE49-F238E27FC236}">
                <a16:creationId xmlns:a16="http://schemas.microsoft.com/office/drawing/2014/main" id="{5D03C739-F59A-204E-8B11-97F5F476C44D}"/>
              </a:ext>
            </a:extLst>
          </p:cNvPr>
          <p:cNvSpPr>
            <a:spLocks noGrp="1"/>
          </p:cNvSpPr>
          <p:nvPr>
            <p:ph type="body" sz="quarter" idx="11"/>
          </p:nvPr>
        </p:nvSpPr>
        <p:spPr>
          <a:xfrm>
            <a:off x="6793621" y="4372507"/>
            <a:ext cx="4818063" cy="369332"/>
          </a:xfrm>
        </p:spPr>
        <p:txBody>
          <a:bodyPr/>
          <a:lstStyle>
            <a:lvl1pPr>
              <a:defRPr sz="18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21853167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omein toegan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A5944B-DE1E-FD44-B47E-9A1E5EE69938}"/>
              </a:ext>
            </a:extLst>
          </p:cNvPr>
          <p:cNvPicPr>
            <a:picLocks noChangeAspect="1"/>
          </p:cNvPicPr>
          <p:nvPr userDrawn="1"/>
        </p:nvPicPr>
        <p:blipFill>
          <a:blip r:embed="rId2"/>
          <a:stretch>
            <a:fillRect/>
          </a:stretch>
        </p:blipFill>
        <p:spPr>
          <a:xfrm>
            <a:off x="8156924" y="232200"/>
            <a:ext cx="4035076" cy="475834"/>
          </a:xfrm>
          <a:prstGeom prst="rect">
            <a:avLst/>
          </a:prstGeom>
        </p:spPr>
      </p:pic>
      <p:pic>
        <p:nvPicPr>
          <p:cNvPr id="8" name="Graphic 7" hidden="1">
            <a:extLst>
              <a:ext uri="{FF2B5EF4-FFF2-40B4-BE49-F238E27FC236}">
                <a16:creationId xmlns:a16="http://schemas.microsoft.com/office/drawing/2014/main" id="{4644394F-D4FB-4DCE-8771-74452C039B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49408" y="238850"/>
            <a:ext cx="4035075" cy="475896"/>
          </a:xfrm>
          <a:prstGeom prst="rect">
            <a:avLst/>
          </a:prstGeom>
        </p:spPr>
      </p:pic>
      <p:sp>
        <p:nvSpPr>
          <p:cNvPr id="6" name="Tekstvak 5">
            <a:extLst>
              <a:ext uri="{FF2B5EF4-FFF2-40B4-BE49-F238E27FC236}">
                <a16:creationId xmlns:a16="http://schemas.microsoft.com/office/drawing/2014/main" id="{20D8147D-D9D1-4E69-B8DC-FD259C97A717}"/>
              </a:ext>
            </a:extLst>
          </p:cNvPr>
          <p:cNvSpPr txBox="1"/>
          <p:nvPr userDrawn="1"/>
        </p:nvSpPr>
        <p:spPr>
          <a:xfrm>
            <a:off x="8849476" y="273542"/>
            <a:ext cx="3077599" cy="364332"/>
          </a:xfrm>
          <a:prstGeom prst="rect">
            <a:avLst/>
          </a:prstGeom>
          <a:noFill/>
        </p:spPr>
        <p:txBody>
          <a:bodyPr wrap="square" rtlCol="0" anchor="ctr">
            <a:noAutofit/>
          </a:bodyPr>
          <a:lstStyle/>
          <a:p>
            <a:pPr algn="l"/>
            <a:r>
              <a:rPr lang="nl-NL" sz="1300" b="1" dirty="0"/>
              <a:t>Toegang</a:t>
            </a:r>
          </a:p>
        </p:txBody>
      </p:sp>
      <p:pic>
        <p:nvPicPr>
          <p:cNvPr id="9" name="Logo">
            <a:extLst>
              <a:ext uri="{FF2B5EF4-FFF2-40B4-BE49-F238E27FC236}">
                <a16:creationId xmlns:a16="http://schemas.microsoft.com/office/drawing/2014/main" id="{0ABEAA78-AE30-4BB7-B087-C62737AC84A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35574494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omein_domein gegevensuitwisselin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15D9396-429C-41EF-9E55-CD9982B490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6930" y="232200"/>
            <a:ext cx="4035075" cy="475896"/>
          </a:xfrm>
          <a:prstGeom prst="rect">
            <a:avLst/>
          </a:prstGeom>
        </p:spPr>
      </p:pic>
      <p:sp>
        <p:nvSpPr>
          <p:cNvPr id="5" name="Tekstvak 4">
            <a:extLst>
              <a:ext uri="{FF2B5EF4-FFF2-40B4-BE49-F238E27FC236}">
                <a16:creationId xmlns:a16="http://schemas.microsoft.com/office/drawing/2014/main" id="{42AF7EFE-E4B4-4779-B324-37026BA7EFE0}"/>
              </a:ext>
            </a:extLst>
          </p:cNvPr>
          <p:cNvSpPr txBox="1"/>
          <p:nvPr userDrawn="1"/>
        </p:nvSpPr>
        <p:spPr>
          <a:xfrm>
            <a:off x="8849476" y="273542"/>
            <a:ext cx="3077599" cy="364332"/>
          </a:xfrm>
          <a:prstGeom prst="rect">
            <a:avLst/>
          </a:prstGeom>
          <a:noFill/>
        </p:spPr>
        <p:txBody>
          <a:bodyPr wrap="square" rtlCol="0" anchor="ctr">
            <a:noAutofit/>
          </a:bodyPr>
          <a:lstStyle/>
          <a:p>
            <a:pPr algn="l"/>
            <a:r>
              <a:rPr lang="nl-NL" sz="1300" b="1" dirty="0"/>
              <a:t>Gegevensuitwisseling</a:t>
            </a:r>
          </a:p>
        </p:txBody>
      </p:sp>
      <p:pic>
        <p:nvPicPr>
          <p:cNvPr id="6" name="Logo">
            <a:extLst>
              <a:ext uri="{FF2B5EF4-FFF2-40B4-BE49-F238E27FC236}">
                <a16:creationId xmlns:a16="http://schemas.microsoft.com/office/drawing/2014/main" id="{A2EF020E-CE16-435F-8054-5D2C8C40F9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34801236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ussenblad_2_infrastructuur bullets">
    <p:bg>
      <p:bgPr>
        <a:solidFill>
          <a:schemeClr val="accent5"/>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10608ABF-A803-49BD-BE03-30B5E1A4C7F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16" name="Picture 15">
            <a:extLst>
              <a:ext uri="{FF2B5EF4-FFF2-40B4-BE49-F238E27FC236}">
                <a16:creationId xmlns:a16="http://schemas.microsoft.com/office/drawing/2014/main" id="{5BFBF7AB-07E4-AB4D-BCF1-A7717EBB0A66}"/>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5" name="Tekstvak 4">
            <a:extLst>
              <a:ext uri="{FF2B5EF4-FFF2-40B4-BE49-F238E27FC236}">
                <a16:creationId xmlns:a16="http://schemas.microsoft.com/office/drawing/2014/main" id="{7AD6BA25-4FB2-C549-9572-38D9766CB0F7}"/>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8" name="Oval 27">
            <a:extLst>
              <a:ext uri="{FF2B5EF4-FFF2-40B4-BE49-F238E27FC236}">
                <a16:creationId xmlns:a16="http://schemas.microsoft.com/office/drawing/2014/main" id="{F1CBA47D-A8AF-A34D-B4C3-BC3CC7D3C593}"/>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9" name="Oval 28">
            <a:extLst>
              <a:ext uri="{FF2B5EF4-FFF2-40B4-BE49-F238E27FC236}">
                <a16:creationId xmlns:a16="http://schemas.microsoft.com/office/drawing/2014/main" id="{2ACE31EA-789F-D54E-B8F9-329EAF035584}"/>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0" name="Oval 29">
            <a:extLst>
              <a:ext uri="{FF2B5EF4-FFF2-40B4-BE49-F238E27FC236}">
                <a16:creationId xmlns:a16="http://schemas.microsoft.com/office/drawing/2014/main" id="{97B3FA24-D1CF-FE40-8871-EA6B3A74DE6F}"/>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Oval 30">
            <a:extLst>
              <a:ext uri="{FF2B5EF4-FFF2-40B4-BE49-F238E27FC236}">
                <a16:creationId xmlns:a16="http://schemas.microsoft.com/office/drawing/2014/main" id="{9B0BAA6F-1112-3449-8E39-32719A4BEC4F}"/>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2" name="Oval 31">
            <a:extLst>
              <a:ext uri="{FF2B5EF4-FFF2-40B4-BE49-F238E27FC236}">
                <a16:creationId xmlns:a16="http://schemas.microsoft.com/office/drawing/2014/main" id="{BF0F7412-9FFB-E44C-B365-478EC4A8BC42}"/>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Text Placeholder 5">
            <a:extLst>
              <a:ext uri="{FF2B5EF4-FFF2-40B4-BE49-F238E27FC236}">
                <a16:creationId xmlns:a16="http://schemas.microsoft.com/office/drawing/2014/main" id="{A6ED3594-D365-E74F-A730-5212B4C5F378}"/>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7" name="Text Placeholder 5">
            <a:extLst>
              <a:ext uri="{FF2B5EF4-FFF2-40B4-BE49-F238E27FC236}">
                <a16:creationId xmlns:a16="http://schemas.microsoft.com/office/drawing/2014/main" id="{54B265C4-BE15-7F45-A633-1D6F6D1E0A25}"/>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8" name="Text Placeholder 5">
            <a:extLst>
              <a:ext uri="{FF2B5EF4-FFF2-40B4-BE49-F238E27FC236}">
                <a16:creationId xmlns:a16="http://schemas.microsoft.com/office/drawing/2014/main" id="{C221B319-9F07-D84F-B8A3-E97EA277DEE9}"/>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942840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ussenblad_2_SenS bullets">
    <p:bg>
      <p:bgPr>
        <a:solidFill>
          <a:schemeClr val="accent6"/>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5A8EE8C4-B494-4839-824D-8E5BDC1B76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16" name="Picture 15">
            <a:extLst>
              <a:ext uri="{FF2B5EF4-FFF2-40B4-BE49-F238E27FC236}">
                <a16:creationId xmlns:a16="http://schemas.microsoft.com/office/drawing/2014/main" id="{567BBB2C-851E-7646-804A-0A4891C11AE0}"/>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19" name="Tekstvak 4">
            <a:extLst>
              <a:ext uri="{FF2B5EF4-FFF2-40B4-BE49-F238E27FC236}">
                <a16:creationId xmlns:a16="http://schemas.microsoft.com/office/drawing/2014/main" id="{E5CA3EAD-084E-A846-BD79-44554FC6441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20" name="Oval 19">
            <a:extLst>
              <a:ext uri="{FF2B5EF4-FFF2-40B4-BE49-F238E27FC236}">
                <a16:creationId xmlns:a16="http://schemas.microsoft.com/office/drawing/2014/main" id="{478EF2DD-5DC8-7543-9CD5-D8357F43632C}"/>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62D6F0EA-0DE0-9343-82A4-CF894E27DB92}"/>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4B85C801-F459-B640-8D69-40CF1EB9258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3969FDEF-0163-ED47-BA4D-58157FF910A3}"/>
              </a:ext>
            </a:extLst>
          </p:cNvPr>
          <p:cNvSpPr/>
          <p:nvPr userDrawn="1"/>
        </p:nvSpPr>
        <p:spPr>
          <a:xfrm>
            <a:off x="5905117" y="3874744"/>
            <a:ext cx="380951" cy="381001"/>
          </a:xfrm>
          <a:prstGeom prst="ellipse">
            <a:avLst/>
          </a:prstGeom>
          <a:solidFill>
            <a:schemeClr val="bg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23">
            <a:extLst>
              <a:ext uri="{FF2B5EF4-FFF2-40B4-BE49-F238E27FC236}">
                <a16:creationId xmlns:a16="http://schemas.microsoft.com/office/drawing/2014/main" id="{2BCB6711-09F5-BA4D-AC18-779C327C14D9}"/>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97168B17-F997-5144-AD82-D57712E89251}"/>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8FE2CD12-9119-9947-B9B7-727455E59918}"/>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5" name="Text Placeholder 5">
            <a:extLst>
              <a:ext uri="{FF2B5EF4-FFF2-40B4-BE49-F238E27FC236}">
                <a16:creationId xmlns:a16="http://schemas.microsoft.com/office/drawing/2014/main" id="{AE8AC055-D1B0-614B-A96B-0ABCA6B11E12}"/>
              </a:ext>
            </a:extLst>
          </p:cNvPr>
          <p:cNvSpPr>
            <a:spLocks noGrp="1"/>
          </p:cNvSpPr>
          <p:nvPr>
            <p:ph type="body" sz="quarter" idx="11"/>
          </p:nvPr>
        </p:nvSpPr>
        <p:spPr>
          <a:xfrm>
            <a:off x="6793621" y="4372507"/>
            <a:ext cx="4818063" cy="369332"/>
          </a:xfrm>
        </p:spPr>
        <p:txBody>
          <a:bodyPr/>
          <a:lstStyle>
            <a:lvl1pPr>
              <a:defRPr sz="18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40251929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ussenblad_2_gegevensuitwisseling bullets">
    <p:bg>
      <p:bgPr>
        <a:solidFill>
          <a:schemeClr val="accent4"/>
        </a:solidFill>
        <a:effectLst/>
      </p:bgPr>
    </p:bg>
    <p:spTree>
      <p:nvGrpSpPr>
        <p:cNvPr id="1" name=""/>
        <p:cNvGrpSpPr/>
        <p:nvPr/>
      </p:nvGrpSpPr>
      <p:grpSpPr>
        <a:xfrm>
          <a:off x="0" y="0"/>
          <a:ext cx="0" cy="0"/>
          <a:chOff x="0" y="0"/>
          <a:chExt cx="0" cy="0"/>
        </a:xfrm>
      </p:grpSpPr>
      <p:pic>
        <p:nvPicPr>
          <p:cNvPr id="18" name="Logo">
            <a:extLst>
              <a:ext uri="{FF2B5EF4-FFF2-40B4-BE49-F238E27FC236}">
                <a16:creationId xmlns:a16="http://schemas.microsoft.com/office/drawing/2014/main" id="{CD1E9352-C50C-485A-807F-1BC6CA5504A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pic>
        <p:nvPicPr>
          <p:cNvPr id="28" name="Picture 27">
            <a:extLst>
              <a:ext uri="{FF2B5EF4-FFF2-40B4-BE49-F238E27FC236}">
                <a16:creationId xmlns:a16="http://schemas.microsoft.com/office/drawing/2014/main" id="{44BA38AE-62C3-CE4A-AEA1-2E9D8EC98904}"/>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9" name="Tekstvak 4">
            <a:extLst>
              <a:ext uri="{FF2B5EF4-FFF2-40B4-BE49-F238E27FC236}">
                <a16:creationId xmlns:a16="http://schemas.microsoft.com/office/drawing/2014/main" id="{708BC626-568A-B242-BCAD-CE7AE31D5065}"/>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0" name="Oval 29">
            <a:extLst>
              <a:ext uri="{FF2B5EF4-FFF2-40B4-BE49-F238E27FC236}">
                <a16:creationId xmlns:a16="http://schemas.microsoft.com/office/drawing/2014/main" id="{D295030E-5914-7243-9BFA-8E53287500ED}"/>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Oval 30">
            <a:extLst>
              <a:ext uri="{FF2B5EF4-FFF2-40B4-BE49-F238E27FC236}">
                <a16:creationId xmlns:a16="http://schemas.microsoft.com/office/drawing/2014/main" id="{30BB5159-5EDD-F440-8E79-FC4ECC6FF3EC}"/>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2" name="Oval 31">
            <a:extLst>
              <a:ext uri="{FF2B5EF4-FFF2-40B4-BE49-F238E27FC236}">
                <a16:creationId xmlns:a16="http://schemas.microsoft.com/office/drawing/2014/main" id="{5B07B46B-2FD7-4946-BCDF-508368545578}"/>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3" name="Oval 32">
            <a:extLst>
              <a:ext uri="{FF2B5EF4-FFF2-40B4-BE49-F238E27FC236}">
                <a16:creationId xmlns:a16="http://schemas.microsoft.com/office/drawing/2014/main" id="{81D4610F-018A-7A43-B86F-D18642B5475F}"/>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8CB0150C-ABC4-F341-BF4D-169C3F8E91BA}"/>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Text Placeholder 5">
            <a:extLst>
              <a:ext uri="{FF2B5EF4-FFF2-40B4-BE49-F238E27FC236}">
                <a16:creationId xmlns:a16="http://schemas.microsoft.com/office/drawing/2014/main" id="{40E51213-D2DE-5D45-9E1A-D8401D7A995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36" name="Text Placeholder 5">
            <a:extLst>
              <a:ext uri="{FF2B5EF4-FFF2-40B4-BE49-F238E27FC236}">
                <a16:creationId xmlns:a16="http://schemas.microsoft.com/office/drawing/2014/main" id="{2045D51D-2D50-964D-A997-BA8B2FA8B2A4}"/>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37" name="Text Placeholder 5">
            <a:extLst>
              <a:ext uri="{FF2B5EF4-FFF2-40B4-BE49-F238E27FC236}">
                <a16:creationId xmlns:a16="http://schemas.microsoft.com/office/drawing/2014/main" id="{4FB17D1B-B6CC-E447-BBB1-F1146EDE1555}"/>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36203477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pagina - Dienstverlening Logius">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426672"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7EBDE1F-B74B-B741-91FF-63150E78962D}"/>
              </a:ext>
            </a:extLst>
          </p:cNvPr>
          <p:cNvSpPr/>
          <p:nvPr userDrawn="1"/>
        </p:nvSpPr>
        <p:spPr>
          <a:xfrm>
            <a:off x="1434683" y="2071283"/>
            <a:ext cx="2064331" cy="5296053"/>
          </a:xfrm>
          <a:prstGeom prst="roundRect">
            <a:avLst/>
          </a:prstGeom>
          <a:solidFill>
            <a:srgbClr val="E17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2" name="Tekstvak 42">
            <a:extLst>
              <a:ext uri="{FF2B5EF4-FFF2-40B4-BE49-F238E27FC236}">
                <a16:creationId xmlns:a16="http://schemas.microsoft.com/office/drawing/2014/main" id="{0997CBD2-35B4-AA45-BB1F-F1D6A19EBDF1}"/>
              </a:ext>
            </a:extLst>
          </p:cNvPr>
          <p:cNvSpPr txBox="1"/>
          <p:nvPr userDrawn="1"/>
        </p:nvSpPr>
        <p:spPr>
          <a:xfrm>
            <a:off x="1490614" y="2386456"/>
            <a:ext cx="1969685" cy="436138"/>
          </a:xfrm>
          <a:prstGeom prst="rect">
            <a:avLst/>
          </a:prstGeom>
          <a:noFill/>
        </p:spPr>
        <p:txBody>
          <a:bodyPr wrap="square" rtlCol="0" anchor="ctr">
            <a:noAutofit/>
          </a:bodyPr>
          <a:lstStyle/>
          <a:p>
            <a:pPr algn="ctr"/>
            <a:r>
              <a:rPr lang="nl-NL" sz="1000" b="1" i="0" u="none" strike="noStrike" kern="1200" dirty="0">
                <a:solidFill>
                  <a:schemeClr val="tx1"/>
                </a:solidFill>
                <a:effectLst/>
                <a:latin typeface="+mn-lt"/>
                <a:ea typeface="+mn-ea"/>
                <a:cs typeface="+mn-cs"/>
              </a:rPr>
              <a:t>Toegang</a:t>
            </a:r>
            <a:endParaRPr lang="nl-NL" sz="1000" b="1" dirty="0">
              <a:solidFill>
                <a:schemeClr val="tx1"/>
              </a:solidFill>
            </a:endParaRPr>
          </a:p>
        </p:txBody>
      </p:sp>
      <p:sp>
        <p:nvSpPr>
          <p:cNvPr id="32" name="Rounded Rectangle 31">
            <a:extLst>
              <a:ext uri="{FF2B5EF4-FFF2-40B4-BE49-F238E27FC236}">
                <a16:creationId xmlns:a16="http://schemas.microsoft.com/office/drawing/2014/main" id="{CDD1CE02-39B1-5547-B177-3E4EC464373E}"/>
              </a:ext>
            </a:extLst>
          </p:cNvPr>
          <p:cNvSpPr/>
          <p:nvPr userDrawn="1"/>
        </p:nvSpPr>
        <p:spPr>
          <a:xfrm>
            <a:off x="3534067" y="2071283"/>
            <a:ext cx="2064331" cy="5296053"/>
          </a:xfrm>
          <a:prstGeom prst="roundRect">
            <a:avLst/>
          </a:prstGeom>
          <a:solidFill>
            <a:srgbClr val="8FCA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3" name="Tekstvak 42">
            <a:extLst>
              <a:ext uri="{FF2B5EF4-FFF2-40B4-BE49-F238E27FC236}">
                <a16:creationId xmlns:a16="http://schemas.microsoft.com/office/drawing/2014/main" id="{E76D7B3E-2325-8C4D-BE37-9B811335BE87}"/>
              </a:ext>
            </a:extLst>
          </p:cNvPr>
          <p:cNvSpPr txBox="1"/>
          <p:nvPr userDrawn="1"/>
        </p:nvSpPr>
        <p:spPr>
          <a:xfrm>
            <a:off x="3609045" y="2386456"/>
            <a:ext cx="1969685" cy="436138"/>
          </a:xfrm>
          <a:prstGeom prst="rect">
            <a:avLst/>
          </a:prstGeom>
          <a:noFill/>
        </p:spPr>
        <p:txBody>
          <a:bodyPr wrap="square" rtlCol="0" anchor="ctr">
            <a:noAutofit/>
          </a:bodyPr>
          <a:lstStyle/>
          <a:p>
            <a:pPr algn="ctr"/>
            <a:r>
              <a:rPr lang="nl-NL" sz="1000" b="1" dirty="0">
                <a:solidFill>
                  <a:schemeClr val="tx1"/>
                </a:solidFill>
              </a:rPr>
              <a:t>Interactie</a:t>
            </a:r>
          </a:p>
        </p:txBody>
      </p:sp>
      <p:sp>
        <p:nvSpPr>
          <p:cNvPr id="33" name="Rounded Rectangle 32">
            <a:extLst>
              <a:ext uri="{FF2B5EF4-FFF2-40B4-BE49-F238E27FC236}">
                <a16:creationId xmlns:a16="http://schemas.microsoft.com/office/drawing/2014/main" id="{4F746EC9-3F0C-5541-B59C-E6F87F06C660}"/>
              </a:ext>
            </a:extLst>
          </p:cNvPr>
          <p:cNvSpPr/>
          <p:nvPr userDrawn="1"/>
        </p:nvSpPr>
        <p:spPr>
          <a:xfrm>
            <a:off x="7756988" y="2071283"/>
            <a:ext cx="2064331" cy="5296053"/>
          </a:xfrm>
          <a:prstGeom prst="roundRect">
            <a:avLst/>
          </a:prstGeom>
          <a:solidFill>
            <a:srgbClr val="FFB6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4" name="Tekstvak 42">
            <a:extLst>
              <a:ext uri="{FF2B5EF4-FFF2-40B4-BE49-F238E27FC236}">
                <a16:creationId xmlns:a16="http://schemas.microsoft.com/office/drawing/2014/main" id="{D89CAC9C-16E0-1C47-B092-5C4ED857D2D0}"/>
              </a:ext>
            </a:extLst>
          </p:cNvPr>
          <p:cNvSpPr txBox="1"/>
          <p:nvPr userDrawn="1"/>
        </p:nvSpPr>
        <p:spPr>
          <a:xfrm>
            <a:off x="7866335" y="2386456"/>
            <a:ext cx="1919995" cy="436138"/>
          </a:xfrm>
          <a:prstGeom prst="rect">
            <a:avLst/>
          </a:prstGeom>
          <a:noFill/>
        </p:spPr>
        <p:txBody>
          <a:bodyPr wrap="square" rtlCol="0" anchor="ctr">
            <a:noAutofit/>
          </a:bodyPr>
          <a:lstStyle/>
          <a:p>
            <a:pPr algn="ctr"/>
            <a:r>
              <a:rPr lang="nl-NL" sz="1000" b="1" dirty="0">
                <a:solidFill>
                  <a:schemeClr val="tx1"/>
                </a:solidFill>
              </a:rPr>
              <a:t>Gegevensuitwisseling</a:t>
            </a:r>
          </a:p>
        </p:txBody>
      </p:sp>
      <p:sp>
        <p:nvSpPr>
          <p:cNvPr id="34" name="Rounded Rectangle 33">
            <a:extLst>
              <a:ext uri="{FF2B5EF4-FFF2-40B4-BE49-F238E27FC236}">
                <a16:creationId xmlns:a16="http://schemas.microsoft.com/office/drawing/2014/main" id="{71696038-7102-5A44-9D9D-E49B0B400457}"/>
              </a:ext>
            </a:extLst>
          </p:cNvPr>
          <p:cNvSpPr/>
          <p:nvPr userDrawn="1"/>
        </p:nvSpPr>
        <p:spPr>
          <a:xfrm>
            <a:off x="9870332" y="2071283"/>
            <a:ext cx="2064331" cy="5296053"/>
          </a:xfrm>
          <a:prstGeom prst="roundRect">
            <a:avLst/>
          </a:prstGeom>
          <a:solidFill>
            <a:srgbClr val="76D2B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dirty="0"/>
          </a:p>
        </p:txBody>
      </p:sp>
      <p:sp>
        <p:nvSpPr>
          <p:cNvPr id="25" name="Tekstvak 42">
            <a:extLst>
              <a:ext uri="{FF2B5EF4-FFF2-40B4-BE49-F238E27FC236}">
                <a16:creationId xmlns:a16="http://schemas.microsoft.com/office/drawing/2014/main" id="{64CF29EA-4F73-6B47-B969-6A3B90EDC490}"/>
              </a:ext>
            </a:extLst>
          </p:cNvPr>
          <p:cNvSpPr txBox="1"/>
          <p:nvPr userDrawn="1"/>
        </p:nvSpPr>
        <p:spPr>
          <a:xfrm>
            <a:off x="9998727" y="2386456"/>
            <a:ext cx="1919995" cy="436138"/>
          </a:xfrm>
          <a:prstGeom prst="rect">
            <a:avLst/>
          </a:prstGeom>
          <a:noFill/>
        </p:spPr>
        <p:txBody>
          <a:bodyPr wrap="square" rtlCol="0" anchor="ctr">
            <a:noAutofit/>
          </a:bodyPr>
          <a:lstStyle/>
          <a:p>
            <a:pPr algn="ctr"/>
            <a:r>
              <a:rPr lang="nl-NL" sz="1000" b="1" dirty="0">
                <a:solidFill>
                  <a:schemeClr val="tx1"/>
                </a:solidFill>
              </a:rPr>
              <a:t>Infrastructuur</a:t>
            </a:r>
          </a:p>
        </p:txBody>
      </p:sp>
      <p:sp>
        <p:nvSpPr>
          <p:cNvPr id="27" name="TextBox 26">
            <a:extLst>
              <a:ext uri="{FF2B5EF4-FFF2-40B4-BE49-F238E27FC236}">
                <a16:creationId xmlns:a16="http://schemas.microsoft.com/office/drawing/2014/main" id="{EFEBA388-35E6-3C4A-9105-50727D424FBF}"/>
              </a:ext>
            </a:extLst>
          </p:cNvPr>
          <p:cNvSpPr txBox="1"/>
          <p:nvPr userDrawn="1"/>
        </p:nvSpPr>
        <p:spPr>
          <a:xfrm>
            <a:off x="293339" y="2917992"/>
            <a:ext cx="1303151" cy="3352177"/>
          </a:xfrm>
          <a:prstGeom prst="rect">
            <a:avLst/>
          </a:prstGeom>
          <a:noFill/>
        </p:spPr>
        <p:txBody>
          <a:bodyPr wrap="square" rtlCol="0">
            <a:noAutofit/>
          </a:bodyPr>
          <a:lstStyle/>
          <a:p>
            <a:pPr algn="l"/>
            <a:r>
              <a:rPr lang="nl-NL" sz="800" b="1" i="0" u="none" strike="noStrike" kern="1200" dirty="0">
                <a:solidFill>
                  <a:schemeClr val="tx1"/>
                </a:solidFill>
                <a:effectLst/>
                <a:latin typeface="+mn-lt"/>
                <a:ea typeface="+mn-ea"/>
                <a:cs typeface="+mn-cs"/>
              </a:rPr>
              <a:t>		     Stelsels</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Standaarden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Voorzieningen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          Aanvullende</a:t>
            </a:r>
          </a:p>
          <a:p>
            <a:pPr algn="l"/>
            <a:r>
              <a:rPr lang="nl-NL" sz="800" b="1" i="0" u="none" strike="noStrike" kern="1200" dirty="0">
                <a:solidFill>
                  <a:schemeClr val="tx1"/>
                </a:solidFill>
                <a:effectLst/>
                <a:latin typeface="+mn-lt"/>
                <a:ea typeface="+mn-ea"/>
                <a:cs typeface="+mn-cs"/>
              </a:rPr>
              <a:t>     dienstverlening</a:t>
            </a:r>
            <a:endParaRPr lang="nl-NL" sz="800" b="1" dirty="0">
              <a:solidFill>
                <a:schemeClr val="tx1"/>
              </a:solidFill>
            </a:endParaRPr>
          </a:p>
          <a:p>
            <a:pPr algn="l"/>
            <a:endParaRPr lang="en-NL" sz="800" b="1" dirty="0" err="1"/>
          </a:p>
        </p:txBody>
      </p:sp>
      <p:sp>
        <p:nvSpPr>
          <p:cNvPr id="28" name="Tekstvak 42">
            <a:extLst>
              <a:ext uri="{FF2B5EF4-FFF2-40B4-BE49-F238E27FC236}">
                <a16:creationId xmlns:a16="http://schemas.microsoft.com/office/drawing/2014/main" id="{C53782CF-353A-B44E-ABE3-DDADD89D0993}"/>
              </a:ext>
            </a:extLst>
          </p:cNvPr>
          <p:cNvSpPr txBox="1"/>
          <p:nvPr userDrawn="1"/>
        </p:nvSpPr>
        <p:spPr>
          <a:xfrm rot="16200000">
            <a:off x="-458283" y="3341451"/>
            <a:ext cx="1606871" cy="208768"/>
          </a:xfrm>
          <a:prstGeom prst="rect">
            <a:avLst/>
          </a:prstGeom>
          <a:noFill/>
        </p:spPr>
        <p:txBody>
          <a:bodyPr wrap="square" rtlCol="0" anchor="ctr">
            <a:noAutofit/>
          </a:bodyPr>
          <a:lstStyle/>
          <a:p>
            <a:pPr algn="ctr"/>
            <a:r>
              <a:rPr lang="nl-NL" sz="1000" b="1" dirty="0">
                <a:solidFill>
                  <a:schemeClr val="tx1"/>
                </a:solidFill>
              </a:rPr>
              <a:t>Regie op</a:t>
            </a:r>
          </a:p>
        </p:txBody>
      </p:sp>
      <p:cxnSp>
        <p:nvCxnSpPr>
          <p:cNvPr id="36" name="Straight Connector 35">
            <a:extLst>
              <a:ext uri="{FF2B5EF4-FFF2-40B4-BE49-F238E27FC236}">
                <a16:creationId xmlns:a16="http://schemas.microsoft.com/office/drawing/2014/main" id="{0B96E7A2-3DE5-D746-A3E7-5D5B9CE54D43}"/>
              </a:ext>
            </a:extLst>
          </p:cNvPr>
          <p:cNvCxnSpPr>
            <a:cxnSpLocks/>
          </p:cNvCxnSpPr>
          <p:nvPr userDrawn="1"/>
        </p:nvCxnSpPr>
        <p:spPr>
          <a:xfrm>
            <a:off x="1692155" y="2832205"/>
            <a:ext cx="1619789" cy="0"/>
          </a:xfrm>
          <a:prstGeom prst="line">
            <a:avLst/>
          </a:prstGeom>
          <a:ln w="3492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9CED6AB-CA72-E94A-9038-1FDA5A2C2C80}"/>
              </a:ext>
            </a:extLst>
          </p:cNvPr>
          <p:cNvCxnSpPr>
            <a:cxnSpLocks/>
          </p:cNvCxnSpPr>
          <p:nvPr userDrawn="1"/>
        </p:nvCxnSpPr>
        <p:spPr>
          <a:xfrm>
            <a:off x="3798973" y="2832205"/>
            <a:ext cx="1619789" cy="0"/>
          </a:xfrm>
          <a:prstGeom prst="line">
            <a:avLst/>
          </a:prstGeom>
          <a:ln w="34925">
            <a:solidFill>
              <a:srgbClr val="8FCAE7"/>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4F407C73-60EA-D54F-A2C5-C7594DC8DC1D}"/>
              </a:ext>
            </a:extLst>
          </p:cNvPr>
          <p:cNvCxnSpPr>
            <a:cxnSpLocks/>
          </p:cNvCxnSpPr>
          <p:nvPr userDrawn="1"/>
        </p:nvCxnSpPr>
        <p:spPr>
          <a:xfrm>
            <a:off x="8012609" y="2832205"/>
            <a:ext cx="1619789" cy="0"/>
          </a:xfrm>
          <a:prstGeom prst="line">
            <a:avLst/>
          </a:prstGeom>
          <a:ln w="34925">
            <a:solidFill>
              <a:srgbClr val="FFB612"/>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0CADB902-23BA-1B4A-9FA9-F2A24AC15558}"/>
              </a:ext>
            </a:extLst>
          </p:cNvPr>
          <p:cNvCxnSpPr>
            <a:cxnSpLocks/>
          </p:cNvCxnSpPr>
          <p:nvPr userDrawn="1"/>
        </p:nvCxnSpPr>
        <p:spPr>
          <a:xfrm>
            <a:off x="10119426" y="2832205"/>
            <a:ext cx="1619789" cy="0"/>
          </a:xfrm>
          <a:prstGeom prst="line">
            <a:avLst/>
          </a:prstGeom>
          <a:ln w="34925">
            <a:solidFill>
              <a:srgbClr val="76D2B6"/>
            </a:solidFill>
          </a:ln>
        </p:spPr>
        <p:style>
          <a:lnRef idx="1">
            <a:schemeClr val="accent2"/>
          </a:lnRef>
          <a:fillRef idx="0">
            <a:schemeClr val="accent2"/>
          </a:fillRef>
          <a:effectRef idx="0">
            <a:schemeClr val="accent2"/>
          </a:effectRef>
          <a:fontRef idx="minor">
            <a:schemeClr val="tx1"/>
          </a:fontRef>
        </p:style>
      </p:cxnSp>
      <p:pic>
        <p:nvPicPr>
          <p:cNvPr id="58" name="Picture 57">
            <a:extLst>
              <a:ext uri="{FF2B5EF4-FFF2-40B4-BE49-F238E27FC236}">
                <a16:creationId xmlns:a16="http://schemas.microsoft.com/office/drawing/2014/main" id="{CCC320A3-BAB8-6E49-84C4-0AB6E335AA6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83477" y="1752446"/>
            <a:ext cx="685711" cy="685800"/>
          </a:xfrm>
          <a:prstGeom prst="rect">
            <a:avLst/>
          </a:prstGeom>
        </p:spPr>
      </p:pic>
      <p:pic>
        <p:nvPicPr>
          <p:cNvPr id="59" name="Picture 58">
            <a:extLst>
              <a:ext uri="{FF2B5EF4-FFF2-40B4-BE49-F238E27FC236}">
                <a16:creationId xmlns:a16="http://schemas.microsoft.com/office/drawing/2014/main" id="{0B0AD2B6-0680-AC4D-8621-7D8B14BDCDC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251032" y="1752446"/>
            <a:ext cx="685711" cy="685800"/>
          </a:xfrm>
          <a:prstGeom prst="rect">
            <a:avLst/>
          </a:prstGeom>
        </p:spPr>
      </p:pic>
      <p:pic>
        <p:nvPicPr>
          <p:cNvPr id="60" name="Picture 59">
            <a:extLst>
              <a:ext uri="{FF2B5EF4-FFF2-40B4-BE49-F238E27FC236}">
                <a16:creationId xmlns:a16="http://schemas.microsoft.com/office/drawing/2014/main" id="{5DA9A73A-BD47-8644-88A9-DC5AC0DF700F}"/>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2132601" y="1752446"/>
            <a:ext cx="685711" cy="685800"/>
          </a:xfrm>
          <a:prstGeom prst="rect">
            <a:avLst/>
          </a:prstGeom>
        </p:spPr>
      </p:pic>
      <p:pic>
        <p:nvPicPr>
          <p:cNvPr id="61" name="Picture 60">
            <a:extLst>
              <a:ext uri="{FF2B5EF4-FFF2-40B4-BE49-F238E27FC236}">
                <a16:creationId xmlns:a16="http://schemas.microsoft.com/office/drawing/2014/main" id="{545D86D2-9B18-C741-A9B6-10CE59964E63}"/>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10615869" y="1752446"/>
            <a:ext cx="685711" cy="685800"/>
          </a:xfrm>
          <a:prstGeom prst="rect">
            <a:avLst/>
          </a:prstGeom>
        </p:spPr>
      </p:pic>
      <p:sp>
        <p:nvSpPr>
          <p:cNvPr id="35" name="Tekstvak 34">
            <a:extLst>
              <a:ext uri="{FF2B5EF4-FFF2-40B4-BE49-F238E27FC236}">
                <a16:creationId xmlns:a16="http://schemas.microsoft.com/office/drawing/2014/main" id="{15B6226C-6B75-F348-AAF2-0932DF7DA974}"/>
              </a:ext>
            </a:extLst>
          </p:cNvPr>
          <p:cNvSpPr txBox="1"/>
          <p:nvPr userDrawn="1"/>
        </p:nvSpPr>
        <p:spPr>
          <a:xfrm>
            <a:off x="674289" y="1056690"/>
            <a:ext cx="4904441" cy="451459"/>
          </a:xfrm>
          <a:prstGeom prst="rect">
            <a:avLst/>
          </a:prstGeom>
          <a:noFill/>
        </p:spPr>
        <p:txBody>
          <a:bodyPr wrap="square" rtlCol="0" anchor="b" anchorCtr="0">
            <a:noAutofit/>
          </a:bodyPr>
          <a:lstStyle/>
          <a:p>
            <a:pPr algn="l"/>
            <a:r>
              <a:rPr lang="nl-NL" sz="2400" b="1" dirty="0">
                <a:solidFill>
                  <a:srgbClr val="39870C"/>
                </a:solidFill>
              </a:rPr>
              <a:t>Dienstverlening </a:t>
            </a:r>
            <a:r>
              <a:rPr lang="nl-NL" sz="2400" b="1" dirty="0" err="1">
                <a:solidFill>
                  <a:srgbClr val="39870C"/>
                </a:solidFill>
              </a:rPr>
              <a:t>Logius</a:t>
            </a:r>
            <a:endParaRPr lang="nl-NL" sz="2400" b="1" dirty="0">
              <a:solidFill>
                <a:srgbClr val="39870C"/>
              </a:solidFill>
            </a:endParaRPr>
          </a:p>
        </p:txBody>
      </p:sp>
      <p:sp>
        <p:nvSpPr>
          <p:cNvPr id="41" name="Rectangle 40">
            <a:extLst>
              <a:ext uri="{FF2B5EF4-FFF2-40B4-BE49-F238E27FC236}">
                <a16:creationId xmlns:a16="http://schemas.microsoft.com/office/drawing/2014/main" id="{BBCA10F9-190D-774A-9C34-78E0A34BA4AE}"/>
              </a:ext>
            </a:extLst>
          </p:cNvPr>
          <p:cNvSpPr/>
          <p:nvPr userDrawn="1"/>
        </p:nvSpPr>
        <p:spPr>
          <a:xfrm>
            <a:off x="1357976" y="3777124"/>
            <a:ext cx="73895" cy="432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dirty="0"/>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a:xfrm>
            <a:off x="8448627" y="6390586"/>
            <a:ext cx="2503239" cy="365125"/>
          </a:xfrm>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a:xfrm>
            <a:off x="10918541" y="6390586"/>
            <a:ext cx="778775" cy="365125"/>
          </a:xfrm>
        </p:spPr>
        <p:txBody>
          <a:bodyPr/>
          <a:lstStyle/>
          <a:p>
            <a:fld id="{58A012CB-14D3-4B29-B9BE-EBD198EAE235}" type="slidenum">
              <a:rPr lang="nl-NL" smtClean="0"/>
              <a:pPr/>
              <a:t>‹nr.›</a:t>
            </a:fld>
            <a:endParaRPr lang="nl-NL" dirty="0"/>
          </a:p>
        </p:txBody>
      </p:sp>
      <p:pic>
        <p:nvPicPr>
          <p:cNvPr id="12" name="Picture 11">
            <a:extLst>
              <a:ext uri="{FF2B5EF4-FFF2-40B4-BE49-F238E27FC236}">
                <a16:creationId xmlns:a16="http://schemas.microsoft.com/office/drawing/2014/main" id="{A4D831F8-A8CC-8E43-9B10-7F12E78E3166}"/>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529120" y="3117631"/>
            <a:ext cx="685711" cy="685800"/>
          </a:xfrm>
          <a:prstGeom prst="rect">
            <a:avLst/>
          </a:prstGeom>
        </p:spPr>
      </p:pic>
      <p:pic>
        <p:nvPicPr>
          <p:cNvPr id="44" name="Afbeelding 43">
            <a:extLst>
              <a:ext uri="{FF2B5EF4-FFF2-40B4-BE49-F238E27FC236}">
                <a16:creationId xmlns:a16="http://schemas.microsoft.com/office/drawing/2014/main" id="{6575041D-59E2-3071-778B-577C67FA9E47}"/>
              </a:ext>
            </a:extLst>
          </p:cNvPr>
          <p:cNvPicPr>
            <a:picLocks noChangeAspect="1"/>
          </p:cNvPicPr>
          <p:nvPr userDrawn="1"/>
        </p:nvPicPr>
        <p:blipFill rotWithShape="1">
          <a:blip r:embed="rId9"/>
          <a:srcRect r="88814"/>
          <a:stretch/>
        </p:blipFill>
        <p:spPr>
          <a:xfrm>
            <a:off x="163326" y="2830009"/>
            <a:ext cx="1327288" cy="1350381"/>
          </a:xfrm>
          <a:prstGeom prst="rect">
            <a:avLst/>
          </a:prstGeom>
        </p:spPr>
      </p:pic>
      <p:pic>
        <p:nvPicPr>
          <p:cNvPr id="46" name="Afbeelding 45">
            <a:extLst>
              <a:ext uri="{FF2B5EF4-FFF2-40B4-BE49-F238E27FC236}">
                <a16:creationId xmlns:a16="http://schemas.microsoft.com/office/drawing/2014/main" id="{36A213E6-22E6-8157-8763-5D0EAD2EBDAD}"/>
              </a:ext>
            </a:extLst>
          </p:cNvPr>
          <p:cNvPicPr>
            <a:picLocks noChangeAspect="1"/>
          </p:cNvPicPr>
          <p:nvPr userDrawn="1"/>
        </p:nvPicPr>
        <p:blipFill rotWithShape="1">
          <a:blip r:embed="rId9"/>
          <a:srcRect l="98155"/>
          <a:stretch/>
        </p:blipFill>
        <p:spPr>
          <a:xfrm>
            <a:off x="11839616" y="2830069"/>
            <a:ext cx="218881" cy="1350381"/>
          </a:xfrm>
          <a:prstGeom prst="rect">
            <a:avLst/>
          </a:prstGeom>
        </p:spPr>
      </p:pic>
      <p:sp>
        <p:nvSpPr>
          <p:cNvPr id="7" name="Rechthoek: afgeronde hoeken 6">
            <a:extLst>
              <a:ext uri="{FF2B5EF4-FFF2-40B4-BE49-F238E27FC236}">
                <a16:creationId xmlns:a16="http://schemas.microsoft.com/office/drawing/2014/main" id="{D3969623-7C61-854F-653E-1C72CF9F5E97}"/>
              </a:ext>
            </a:extLst>
          </p:cNvPr>
          <p:cNvSpPr/>
          <p:nvPr userDrawn="1"/>
        </p:nvSpPr>
        <p:spPr>
          <a:xfrm>
            <a:off x="5648453" y="2093775"/>
            <a:ext cx="2064331" cy="5295600"/>
          </a:xfrm>
          <a:prstGeom prst="roundRect">
            <a:avLst/>
          </a:prstGeom>
          <a:solidFill>
            <a:srgbClr val="D2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cxnSp>
        <p:nvCxnSpPr>
          <p:cNvPr id="16" name="Straight Connector 38">
            <a:extLst>
              <a:ext uri="{FF2B5EF4-FFF2-40B4-BE49-F238E27FC236}">
                <a16:creationId xmlns:a16="http://schemas.microsoft.com/office/drawing/2014/main" id="{32CD5668-3F52-5AAE-0CF6-2A868E548964}"/>
              </a:ext>
            </a:extLst>
          </p:cNvPr>
          <p:cNvCxnSpPr>
            <a:cxnSpLocks/>
          </p:cNvCxnSpPr>
          <p:nvPr userDrawn="1"/>
        </p:nvCxnSpPr>
        <p:spPr>
          <a:xfrm>
            <a:off x="5905791" y="2832205"/>
            <a:ext cx="1619789" cy="0"/>
          </a:xfrm>
          <a:prstGeom prst="line">
            <a:avLst/>
          </a:prstGeom>
          <a:ln w="34925">
            <a:solidFill>
              <a:srgbClr val="11689C"/>
            </a:solidFill>
          </a:ln>
        </p:spPr>
        <p:style>
          <a:lnRef idx="1">
            <a:schemeClr val="accent2"/>
          </a:lnRef>
          <a:fillRef idx="0">
            <a:schemeClr val="accent2"/>
          </a:fillRef>
          <a:effectRef idx="0">
            <a:schemeClr val="accent2"/>
          </a:effectRef>
          <a:fontRef idx="minor">
            <a:schemeClr val="tx1"/>
          </a:fontRef>
        </p:style>
      </p:cxnSp>
      <p:sp>
        <p:nvSpPr>
          <p:cNvPr id="15" name="Tekstvak 14">
            <a:extLst>
              <a:ext uri="{FF2B5EF4-FFF2-40B4-BE49-F238E27FC236}">
                <a16:creationId xmlns:a16="http://schemas.microsoft.com/office/drawing/2014/main" id="{9636ED9F-E4E5-2D8F-62F8-02F3FBFCB559}"/>
              </a:ext>
            </a:extLst>
          </p:cNvPr>
          <p:cNvSpPr txBox="1"/>
          <p:nvPr userDrawn="1"/>
        </p:nvSpPr>
        <p:spPr>
          <a:xfrm>
            <a:off x="6395076" y="2514511"/>
            <a:ext cx="1010213" cy="246221"/>
          </a:xfrm>
          <a:prstGeom prst="rect">
            <a:avLst/>
          </a:prstGeom>
          <a:noFill/>
        </p:spPr>
        <p:txBody>
          <a:bodyPr wrap="none" rtlCol="0">
            <a:spAutoFit/>
          </a:bodyPr>
          <a:lstStyle/>
          <a:p>
            <a:pPr algn="l"/>
            <a:r>
              <a:rPr lang="nl-NL" sz="1000" b="1" dirty="0"/>
              <a:t>Publicatie </a:t>
            </a:r>
            <a:r>
              <a:rPr lang="nl-NL" sz="800" b="1" dirty="0"/>
              <a:t>*</a:t>
            </a:r>
            <a:endParaRPr lang="nl-NL" sz="1000" b="1" dirty="0"/>
          </a:p>
        </p:txBody>
      </p:sp>
      <p:cxnSp>
        <p:nvCxnSpPr>
          <p:cNvPr id="40" name="Straight Connector 39">
            <a:extLst>
              <a:ext uri="{FF2B5EF4-FFF2-40B4-BE49-F238E27FC236}">
                <a16:creationId xmlns:a16="http://schemas.microsoft.com/office/drawing/2014/main" id="{B739336C-A91C-A44E-947D-69603D843ED5}"/>
              </a:ext>
            </a:extLst>
          </p:cNvPr>
          <p:cNvCxnSpPr>
            <a:cxnSpLocks/>
          </p:cNvCxnSpPr>
          <p:nvPr userDrawn="1"/>
        </p:nvCxnSpPr>
        <p:spPr>
          <a:xfrm>
            <a:off x="1596490" y="3295800"/>
            <a:ext cx="10209392"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150D0263-6B18-0444-8985-0DED86009760}"/>
              </a:ext>
            </a:extLst>
          </p:cNvPr>
          <p:cNvCxnSpPr>
            <a:cxnSpLocks/>
          </p:cNvCxnSpPr>
          <p:nvPr userDrawn="1"/>
        </p:nvCxnSpPr>
        <p:spPr>
          <a:xfrm>
            <a:off x="1535832" y="4172451"/>
            <a:ext cx="10270050" cy="0"/>
          </a:xfrm>
          <a:prstGeom prst="line">
            <a:avLst/>
          </a:prstGeom>
          <a:ln w="34925">
            <a:solidFill>
              <a:schemeClr val="tx1"/>
            </a:solidFill>
          </a:ln>
        </p:spPr>
        <p:style>
          <a:lnRef idx="1">
            <a:schemeClr val="accent2"/>
          </a:lnRef>
          <a:fillRef idx="0">
            <a:schemeClr val="accent2"/>
          </a:fillRef>
          <a:effectRef idx="0">
            <a:schemeClr val="accent2"/>
          </a:effectRef>
          <a:fontRef idx="minor">
            <a:schemeClr val="tx1"/>
          </a:fontRef>
        </p:style>
      </p:cxnSp>
      <p:grpSp>
        <p:nvGrpSpPr>
          <p:cNvPr id="69" name="Groep 68">
            <a:extLst>
              <a:ext uri="{FF2B5EF4-FFF2-40B4-BE49-F238E27FC236}">
                <a16:creationId xmlns:a16="http://schemas.microsoft.com/office/drawing/2014/main" id="{65D42D83-D262-493D-829D-CDDF1719CE0E}"/>
              </a:ext>
            </a:extLst>
          </p:cNvPr>
          <p:cNvGrpSpPr/>
          <p:nvPr userDrawn="1"/>
        </p:nvGrpSpPr>
        <p:grpSpPr>
          <a:xfrm>
            <a:off x="6434135" y="1720121"/>
            <a:ext cx="671915" cy="702000"/>
            <a:chOff x="12869946" y="3440242"/>
            <a:chExt cx="1344005" cy="1404000"/>
          </a:xfrm>
        </p:grpSpPr>
        <p:sp>
          <p:nvSpPr>
            <p:cNvPr id="8" name="Rechthoek: afgeronde hoeken 7">
              <a:extLst>
                <a:ext uri="{FF2B5EF4-FFF2-40B4-BE49-F238E27FC236}">
                  <a16:creationId xmlns:a16="http://schemas.microsoft.com/office/drawing/2014/main" id="{B56E15C9-62AF-3551-D6C8-CA8D1841364D}"/>
                </a:ext>
              </a:extLst>
            </p:cNvPr>
            <p:cNvSpPr/>
            <p:nvPr userDrawn="1"/>
          </p:nvSpPr>
          <p:spPr>
            <a:xfrm>
              <a:off x="12869946" y="3440242"/>
              <a:ext cx="1344005" cy="1404000"/>
            </a:xfrm>
            <a:prstGeom prst="roundRect">
              <a:avLst/>
            </a:prstGeom>
            <a:solidFill>
              <a:srgbClr val="116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14" name="Groep 13">
              <a:extLst>
                <a:ext uri="{FF2B5EF4-FFF2-40B4-BE49-F238E27FC236}">
                  <a16:creationId xmlns:a16="http://schemas.microsoft.com/office/drawing/2014/main" id="{4EE54DB5-3288-1192-1696-5A6CC220C202}"/>
                </a:ext>
              </a:extLst>
            </p:cNvPr>
            <p:cNvGrpSpPr/>
            <p:nvPr userDrawn="1"/>
          </p:nvGrpSpPr>
          <p:grpSpPr>
            <a:xfrm>
              <a:off x="13048343" y="3720606"/>
              <a:ext cx="839107" cy="853872"/>
              <a:chOff x="21830393" y="3815856"/>
              <a:chExt cx="839107" cy="853872"/>
            </a:xfrm>
          </p:grpSpPr>
          <p:pic>
            <p:nvPicPr>
              <p:cNvPr id="11" name="Afbeelding 10">
                <a:extLst>
                  <a:ext uri="{FF2B5EF4-FFF2-40B4-BE49-F238E27FC236}">
                    <a16:creationId xmlns:a16="http://schemas.microsoft.com/office/drawing/2014/main" id="{07A5E823-7DA9-966D-2360-45FEB645E0B5}"/>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0853" t="15156" r="12130" b="9405"/>
              <a:stretch/>
            </p:blipFill>
            <p:spPr>
              <a:xfrm>
                <a:off x="21830393" y="3815856"/>
                <a:ext cx="839107" cy="853872"/>
              </a:xfrm>
              <a:prstGeom prst="rect">
                <a:avLst/>
              </a:prstGeom>
            </p:spPr>
          </p:pic>
          <p:sp>
            <p:nvSpPr>
              <p:cNvPr id="13" name="Gelijkbenige driehoek 12">
                <a:extLst>
                  <a:ext uri="{FF2B5EF4-FFF2-40B4-BE49-F238E27FC236}">
                    <a16:creationId xmlns:a16="http://schemas.microsoft.com/office/drawing/2014/main" id="{5A524790-8700-1034-8A16-3980ABB1ECA3}"/>
                  </a:ext>
                </a:extLst>
              </p:cNvPr>
              <p:cNvSpPr/>
              <p:nvPr userDrawn="1"/>
            </p:nvSpPr>
            <p:spPr>
              <a:xfrm>
                <a:off x="21936075" y="3857844"/>
                <a:ext cx="269875" cy="204871"/>
              </a:xfrm>
              <a:prstGeom prst="triangle">
                <a:avLst>
                  <a:gd name="adj" fmla="val 97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cxnSp>
          <p:nvCxnSpPr>
            <p:cNvPr id="49" name="Rechte verbindingslijn 48">
              <a:extLst>
                <a:ext uri="{FF2B5EF4-FFF2-40B4-BE49-F238E27FC236}">
                  <a16:creationId xmlns:a16="http://schemas.microsoft.com/office/drawing/2014/main" id="{729FC22A-E617-4C71-26B3-56BAF6362B41}"/>
                </a:ext>
              </a:extLst>
            </p:cNvPr>
            <p:cNvCxnSpPr>
              <a:cxnSpLocks/>
            </p:cNvCxnSpPr>
            <p:nvPr userDrawn="1"/>
          </p:nvCxnSpPr>
          <p:spPr>
            <a:xfrm>
              <a:off x="13162046" y="4434247"/>
              <a:ext cx="6206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49B1FF3E-B6C0-4D7B-A7E3-9C14701C1F6B}"/>
                </a:ext>
              </a:extLst>
            </p:cNvPr>
            <p:cNvCxnSpPr>
              <a:cxnSpLocks/>
            </p:cNvCxnSpPr>
            <p:nvPr userDrawn="1"/>
          </p:nvCxnSpPr>
          <p:spPr>
            <a:xfrm>
              <a:off x="13754101" y="3762594"/>
              <a:ext cx="0" cy="6716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A1F57434-BEC8-F440-08B3-1CB861D75857}"/>
                </a:ext>
              </a:extLst>
            </p:cNvPr>
            <p:cNvCxnSpPr>
              <a:cxnSpLocks/>
            </p:cNvCxnSpPr>
            <p:nvPr userDrawn="1"/>
          </p:nvCxnSpPr>
          <p:spPr>
            <a:xfrm flipH="1">
              <a:off x="13408821" y="3793331"/>
              <a:ext cx="3357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0253604B-655E-7196-1EA5-263ECB677D79}"/>
                </a:ext>
              </a:extLst>
            </p:cNvPr>
            <p:cNvCxnSpPr>
              <a:cxnSpLocks/>
            </p:cNvCxnSpPr>
            <p:nvPr userDrawn="1"/>
          </p:nvCxnSpPr>
          <p:spPr>
            <a:xfrm flipH="1">
              <a:off x="13255964" y="4116961"/>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78A33809-9614-C747-58BE-9C3333F281DD}"/>
                </a:ext>
              </a:extLst>
            </p:cNvPr>
            <p:cNvCxnSpPr>
              <a:cxnSpLocks/>
            </p:cNvCxnSpPr>
            <p:nvPr userDrawn="1"/>
          </p:nvCxnSpPr>
          <p:spPr>
            <a:xfrm>
              <a:off x="13194574" y="3980980"/>
              <a:ext cx="2210" cy="4532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ECD10763-A7DC-F524-F5CF-3167EECA345C}"/>
                </a:ext>
              </a:extLst>
            </p:cNvPr>
            <p:cNvCxnSpPr>
              <a:cxnSpLocks/>
            </p:cNvCxnSpPr>
            <p:nvPr userDrawn="1"/>
          </p:nvCxnSpPr>
          <p:spPr>
            <a:xfrm flipH="1">
              <a:off x="13255962" y="4209829"/>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EB46D161-9B90-5F81-1875-F72248B47108}"/>
                </a:ext>
              </a:extLst>
            </p:cNvPr>
            <p:cNvCxnSpPr>
              <a:cxnSpLocks/>
            </p:cNvCxnSpPr>
            <p:nvPr userDrawn="1"/>
          </p:nvCxnSpPr>
          <p:spPr>
            <a:xfrm flipH="1">
              <a:off x="13255960" y="4307459"/>
              <a:ext cx="440986" cy="0"/>
            </a:xfrm>
            <a:prstGeom prst="line">
              <a:avLst/>
            </a:prstGeom>
            <a:ln w="412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CAB3ECFD-AE76-7671-97E2-FE189643B13A}"/>
                </a:ext>
              </a:extLst>
            </p:cNvPr>
            <p:cNvCxnSpPr>
              <a:cxnSpLocks/>
            </p:cNvCxnSpPr>
            <p:nvPr userDrawn="1"/>
          </p:nvCxnSpPr>
          <p:spPr>
            <a:xfrm>
              <a:off x="13206481" y="3985742"/>
              <a:ext cx="2210" cy="4532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Afbeelding 8" descr="Afbeelding met schermopname, symbool, logo, Graphics&#10;&#10;Automatisch gegenereerde beschrijving">
            <a:extLst>
              <a:ext uri="{FF2B5EF4-FFF2-40B4-BE49-F238E27FC236}">
                <a16:creationId xmlns:a16="http://schemas.microsoft.com/office/drawing/2014/main" id="{612FEA4A-2745-EDD5-EAF0-457EFD48B6D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519038" y="1807393"/>
            <a:ext cx="502109" cy="502175"/>
          </a:xfrm>
          <a:prstGeom prst="rect">
            <a:avLst/>
          </a:prstGeom>
        </p:spPr>
      </p:pic>
      <p:cxnSp>
        <p:nvCxnSpPr>
          <p:cNvPr id="45" name="Straight Connector 44">
            <a:extLst>
              <a:ext uri="{FF2B5EF4-FFF2-40B4-BE49-F238E27FC236}">
                <a16:creationId xmlns:a16="http://schemas.microsoft.com/office/drawing/2014/main" id="{A27678EC-86B9-0149-A7A6-CADA8470608D}"/>
              </a:ext>
            </a:extLst>
          </p:cNvPr>
          <p:cNvCxnSpPr>
            <a:cxnSpLocks/>
          </p:cNvCxnSpPr>
          <p:nvPr userDrawn="1"/>
        </p:nvCxnSpPr>
        <p:spPr>
          <a:xfrm>
            <a:off x="330589" y="5858753"/>
            <a:ext cx="1147529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6120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omein_domein SenS">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2360BC8-E39A-42FF-BCF0-DFCFD32CF5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6930" y="232200"/>
            <a:ext cx="4035075" cy="475896"/>
          </a:xfrm>
          <a:prstGeom prst="rect">
            <a:avLst/>
          </a:prstGeom>
        </p:spPr>
      </p:pic>
      <p:sp>
        <p:nvSpPr>
          <p:cNvPr id="6" name="Tekstvak 5">
            <a:extLst>
              <a:ext uri="{FF2B5EF4-FFF2-40B4-BE49-F238E27FC236}">
                <a16:creationId xmlns:a16="http://schemas.microsoft.com/office/drawing/2014/main" id="{5660A6F8-73D1-4657-B4AD-2F0CF1EC896E}"/>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pic>
        <p:nvPicPr>
          <p:cNvPr id="8" name="Logo">
            <a:extLst>
              <a:ext uri="{FF2B5EF4-FFF2-40B4-BE49-F238E27FC236}">
                <a16:creationId xmlns:a16="http://schemas.microsoft.com/office/drawing/2014/main" id="{996E0E9D-F6AE-42B2-8653-9C70387DCFE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Tree>
    <p:extLst>
      <p:ext uri="{BB962C8B-B14F-4D97-AF65-F5344CB8AC3E}">
        <p14:creationId xmlns:p14="http://schemas.microsoft.com/office/powerpoint/2010/main" val="25621080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Voorblad met foto">
    <p:spTree>
      <p:nvGrpSpPr>
        <p:cNvPr id="1" name=""/>
        <p:cNvGrpSpPr/>
        <p:nvPr/>
      </p:nvGrpSpPr>
      <p:grpSpPr>
        <a:xfrm>
          <a:off x="0" y="0"/>
          <a:ext cx="0" cy="0"/>
          <a:chOff x="0" y="0"/>
          <a:chExt cx="0" cy="0"/>
        </a:xfrm>
      </p:grpSpPr>
      <p:pic>
        <p:nvPicPr>
          <p:cNvPr id="4" name="Afbeelding 3"/>
          <p:cNvPicPr>
            <a:picLocks noChangeAspect="1"/>
          </p:cNvPicPr>
          <p:nvPr userDrawn="1"/>
        </p:nvPicPr>
        <p:blipFill rotWithShape="1">
          <a:blip r:embed="rId2">
            <a:extLst>
              <a:ext uri="{28A0092B-C50C-407E-A947-70E740481C1C}">
                <a14:useLocalDpi xmlns:a14="http://schemas.microsoft.com/office/drawing/2010/main" val="0"/>
              </a:ext>
            </a:extLst>
          </a:blip>
          <a:srcRect b="15758"/>
          <a:stretch/>
        </p:blipFill>
        <p:spPr>
          <a:xfrm>
            <a:off x="0" y="-1"/>
            <a:ext cx="6095999" cy="6848062"/>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122368"/>
            <a:ext cx="5573124" cy="2793655"/>
          </a:xfrm>
        </p:spPr>
        <p:txBody>
          <a:bodyPr anchor="b">
            <a:normAutofit/>
          </a:bodyPr>
          <a:lstStyle>
            <a:lvl1pPr algn="l">
              <a:lnSpc>
                <a:spcPct val="100000"/>
              </a:lnSpc>
              <a:defRPr sz="3198">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4025352"/>
            <a:ext cx="5573124" cy="1272209"/>
          </a:xfrm>
        </p:spPr>
        <p:txBody>
          <a:bodyPr>
            <a:normAutofit/>
          </a:bodyPr>
          <a:lstStyle>
            <a:lvl1pPr marL="0" indent="0" algn="l">
              <a:buNone/>
              <a:defRPr sz="2050">
                <a:solidFill>
                  <a:schemeClr val="bg1"/>
                </a:solidFill>
              </a:defRPr>
            </a:lvl1pPr>
            <a:lvl2pPr marL="457018" indent="0" algn="ctr">
              <a:buNone/>
              <a:defRPr sz="2000"/>
            </a:lvl2pPr>
            <a:lvl3pPr marL="914034" indent="0" algn="ctr">
              <a:buNone/>
              <a:defRPr sz="1800"/>
            </a:lvl3pPr>
            <a:lvl4pPr marL="1371052" indent="0" algn="ctr">
              <a:buNone/>
              <a:defRPr sz="1600"/>
            </a:lvl4pPr>
            <a:lvl5pPr marL="1828068" indent="0" algn="ctr">
              <a:buNone/>
              <a:defRPr sz="1600"/>
            </a:lvl5pPr>
            <a:lvl6pPr marL="2285086" indent="0" algn="ctr">
              <a:buNone/>
              <a:defRPr sz="1600"/>
            </a:lvl6pPr>
            <a:lvl7pPr marL="2742102" indent="0" algn="ctr">
              <a:buNone/>
              <a:defRPr sz="1600"/>
            </a:lvl7pPr>
            <a:lvl8pPr marL="3199120" indent="0" algn="ctr">
              <a:buNone/>
              <a:defRPr sz="1600"/>
            </a:lvl8pPr>
            <a:lvl9pPr marL="3656137"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4643" y="-1"/>
            <a:ext cx="3028107" cy="1271118"/>
          </a:xfrm>
          <a:prstGeom prst="rect">
            <a:avLst/>
          </a:prstGeom>
        </p:spPr>
      </p:pic>
    </p:spTree>
    <p:extLst>
      <p:ext uri="{BB962C8B-B14F-4D97-AF65-F5344CB8AC3E}">
        <p14:creationId xmlns:p14="http://schemas.microsoft.com/office/powerpoint/2010/main" val="338863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6 Infrastructuur Tussenblad Licht Mint">
    <p:bg>
      <p:bgPr>
        <a:solidFill>
          <a:srgbClr val="E4F6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76D2B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BC759438-D9C5-ED48-9413-3C0BB6CF30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19183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12 Infrastructuur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037FC7A7-6A47-6E47-98E1-32A3B96A5B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6420BD73-DFB1-1D42-9317-C4847FA23ECB}"/>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766370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14 Infrastructuur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74F86EB0-313B-4542-A25B-91388DBC7D7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9" name="Tekstvak 8">
            <a:extLst>
              <a:ext uri="{FF2B5EF4-FFF2-40B4-BE49-F238E27FC236}">
                <a16:creationId xmlns:a16="http://schemas.microsoft.com/office/drawing/2014/main" id="{89CDD08F-890E-FC4F-AA48-69F5FF9C5599}"/>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3218405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ussenblad_2_interactie_bullets">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85A759-CA57-E046-B1E2-960741E8FD17}"/>
              </a:ext>
            </a:extLst>
          </p:cNvPr>
          <p:cNvPicPr>
            <a:picLocks noChangeAspect="1"/>
          </p:cNvPicPr>
          <p:nvPr userDrawn="1"/>
        </p:nvPicPr>
        <p:blipFill>
          <a:blip r:embed="rId2"/>
          <a:stretch>
            <a:fillRect/>
          </a:stretch>
        </p:blipFill>
        <p:spPr>
          <a:xfrm>
            <a:off x="5905525" y="2146300"/>
            <a:ext cx="380950" cy="4711700"/>
          </a:xfrm>
          <a:prstGeom prst="rect">
            <a:avLst/>
          </a:prstGeom>
        </p:spPr>
      </p:pic>
      <p:pic>
        <p:nvPicPr>
          <p:cNvPr id="18" name="Logo">
            <a:extLst>
              <a:ext uri="{FF2B5EF4-FFF2-40B4-BE49-F238E27FC236}">
                <a16:creationId xmlns:a16="http://schemas.microsoft.com/office/drawing/2014/main" id="{DDC3CC4C-8811-4BB6-8E80-C9B3C7F68A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53936" y="-1"/>
            <a:ext cx="484137" cy="1204129"/>
          </a:xfrm>
          <a:prstGeom prst="rect">
            <a:avLst/>
          </a:prstGeom>
        </p:spPr>
      </p:pic>
      <p:sp>
        <p:nvSpPr>
          <p:cNvPr id="19" name="Tekstvak 4">
            <a:extLst>
              <a:ext uri="{FF2B5EF4-FFF2-40B4-BE49-F238E27FC236}">
                <a16:creationId xmlns:a16="http://schemas.microsoft.com/office/drawing/2014/main" id="{C28483AF-8A50-B842-8498-FA370530859E}"/>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p:txBody>
      </p:sp>
      <p:sp>
        <p:nvSpPr>
          <p:cNvPr id="20" name="Oval 19">
            <a:extLst>
              <a:ext uri="{FF2B5EF4-FFF2-40B4-BE49-F238E27FC236}">
                <a16:creationId xmlns:a16="http://schemas.microsoft.com/office/drawing/2014/main" id="{9445E6D3-FCC4-174A-A9D1-BEF065F9A1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0">
            <a:extLst>
              <a:ext uri="{FF2B5EF4-FFF2-40B4-BE49-F238E27FC236}">
                <a16:creationId xmlns:a16="http://schemas.microsoft.com/office/drawing/2014/main" id="{087FE2BE-E7D7-144E-AB90-A475C2C4EA74}"/>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1">
            <a:extLst>
              <a:ext uri="{FF2B5EF4-FFF2-40B4-BE49-F238E27FC236}">
                <a16:creationId xmlns:a16="http://schemas.microsoft.com/office/drawing/2014/main" id="{B12D13BB-D43B-C948-BF34-C6B415651D06}"/>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2">
            <a:extLst>
              <a:ext uri="{FF2B5EF4-FFF2-40B4-BE49-F238E27FC236}">
                <a16:creationId xmlns:a16="http://schemas.microsoft.com/office/drawing/2014/main" id="{074F7BCD-760B-7E46-B8E0-59DC9753EFC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Text Placeholder 5">
            <a:extLst>
              <a:ext uri="{FF2B5EF4-FFF2-40B4-BE49-F238E27FC236}">
                <a16:creationId xmlns:a16="http://schemas.microsoft.com/office/drawing/2014/main" id="{6C926FD4-B26F-6444-BB9C-97D1A513AC20}"/>
              </a:ext>
            </a:extLst>
          </p:cNvPr>
          <p:cNvSpPr>
            <a:spLocks noGrp="1"/>
          </p:cNvSpPr>
          <p:nvPr>
            <p:ph type="body" sz="quarter" idx="12"/>
          </p:nvPr>
        </p:nvSpPr>
        <p:spPr>
          <a:xfrm>
            <a:off x="6793621" y="4750881"/>
            <a:ext cx="4818063" cy="1586859"/>
          </a:xfrm>
        </p:spPr>
        <p:txBody>
          <a:bodyPr/>
          <a:lstStyle>
            <a:lvl1pPr marL="285693" indent="-285693">
              <a:buFont typeface="Arial" panose="020B0604020202020204" pitchFamily="34" charset="0"/>
              <a:buChar char="•"/>
              <a:defRPr sz="14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
        <p:nvSpPr>
          <p:cNvPr id="26" name="Text Placeholder 5">
            <a:extLst>
              <a:ext uri="{FF2B5EF4-FFF2-40B4-BE49-F238E27FC236}">
                <a16:creationId xmlns:a16="http://schemas.microsoft.com/office/drawing/2014/main" id="{B11D11F1-4DF8-4841-8354-BB91DEEB2C3F}"/>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27" name="Text Placeholder 5">
            <a:extLst>
              <a:ext uri="{FF2B5EF4-FFF2-40B4-BE49-F238E27FC236}">
                <a16:creationId xmlns:a16="http://schemas.microsoft.com/office/drawing/2014/main" id="{7935BA1A-41AF-E04A-AC79-9B3F46ADF72A}"/>
              </a:ext>
            </a:extLst>
          </p:cNvPr>
          <p:cNvSpPr>
            <a:spLocks noGrp="1"/>
          </p:cNvSpPr>
          <p:nvPr>
            <p:ph type="body" sz="quarter" idx="11"/>
          </p:nvPr>
        </p:nvSpPr>
        <p:spPr>
          <a:xfrm>
            <a:off x="6793621" y="4372507"/>
            <a:ext cx="4818063" cy="369332"/>
          </a:xfrm>
        </p:spPr>
        <p:txBody>
          <a:bodyPr/>
          <a:lstStyle>
            <a:lvl1pPr>
              <a:defRPr sz="18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endParaRPr lang="en-GB" dirty="0"/>
          </a:p>
        </p:txBody>
      </p:sp>
    </p:spTree>
    <p:extLst>
      <p:ext uri="{BB962C8B-B14F-4D97-AF65-F5344CB8AC3E}">
        <p14:creationId xmlns:p14="http://schemas.microsoft.com/office/powerpoint/2010/main" val="3695676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 Voorblad 1">
    <p:spTree>
      <p:nvGrpSpPr>
        <p:cNvPr id="1" name=""/>
        <p:cNvGrpSpPr/>
        <p:nvPr/>
      </p:nvGrpSpPr>
      <p:grpSpPr>
        <a:xfrm>
          <a:off x="0" y="0"/>
          <a:ext cx="0" cy="0"/>
          <a:chOff x="0" y="0"/>
          <a:chExt cx="0" cy="0"/>
        </a:xfrm>
      </p:grpSpPr>
      <p:pic>
        <p:nvPicPr>
          <p:cNvPr id="9" name="Afbeelding 7">
            <a:extLst>
              <a:ext uri="{FF2B5EF4-FFF2-40B4-BE49-F238E27FC236}">
                <a16:creationId xmlns:a16="http://schemas.microsoft.com/office/drawing/2014/main" id="{6BE25A93-CD02-C441-97AC-2768F19634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3578762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Voorblad 2">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E179A1CE-AC72-7949-8131-48F0624E0FAA}"/>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1902922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Voorblad Groen Lee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1788069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 Voorblad Wit Lee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sp>
        <p:nvSpPr>
          <p:cNvPr id="6" name="Title 1">
            <a:extLst>
              <a:ext uri="{FF2B5EF4-FFF2-40B4-BE49-F238E27FC236}">
                <a16:creationId xmlns:a16="http://schemas.microsoft.com/office/drawing/2014/main" id="{AA0122F6-8DDF-BE41-A95F-5963D675F987}"/>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2CEBBF28-B5D2-4F46-B25D-E7D92F07384D}"/>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1354221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 Voorblad Zonder F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6" name="Title 1">
            <a:extLst>
              <a:ext uri="{FF2B5EF4-FFF2-40B4-BE49-F238E27FC236}">
                <a16:creationId xmlns:a16="http://schemas.microsoft.com/office/drawing/2014/main" id="{96079E5B-1629-B140-8348-9D8D7AB4560E}"/>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3BE74E9E-956F-0D46-BF54-083418D449D1}"/>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63509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5 Algemeen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3577225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 Inhoudsopgave">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BD0246A-8E6E-4946-A02D-8616ACF30E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4290" y="1638300"/>
            <a:ext cx="5682510" cy="521970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2" name="Straight Connector 8">
            <a:extLst>
              <a:ext uri="{FF2B5EF4-FFF2-40B4-BE49-F238E27FC236}">
                <a16:creationId xmlns:a16="http://schemas.microsoft.com/office/drawing/2014/main" id="{E1CBCC64-04B8-C243-A86B-3A7A90B6BB74}"/>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E9410F25-8C48-0A49-B0B1-9F14567840AC}"/>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Inhoudsopgave</a:t>
            </a:r>
          </a:p>
        </p:txBody>
      </p:sp>
      <p:sp>
        <p:nvSpPr>
          <p:cNvPr id="17" name="Text Placeholder 13">
            <a:extLst>
              <a:ext uri="{FF2B5EF4-FFF2-40B4-BE49-F238E27FC236}">
                <a16:creationId xmlns:a16="http://schemas.microsoft.com/office/drawing/2014/main" id="{7E0103F8-A988-044D-A59D-A7EBE351F25B}"/>
              </a:ext>
            </a:extLst>
          </p:cNvPr>
          <p:cNvSpPr>
            <a:spLocks noGrp="1"/>
          </p:cNvSpPr>
          <p:nvPr>
            <p:ph type="body" sz="quarter" idx="17" hasCustomPrompt="1"/>
          </p:nvPr>
        </p:nvSpPr>
        <p:spPr>
          <a:xfrm>
            <a:off x="674289"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21" name="Text Placeholder 13">
            <a:extLst>
              <a:ext uri="{FF2B5EF4-FFF2-40B4-BE49-F238E27FC236}">
                <a16:creationId xmlns:a16="http://schemas.microsoft.com/office/drawing/2014/main" id="{9C183165-1A04-BA4F-9169-DAB73C1DFADC}"/>
              </a:ext>
            </a:extLst>
          </p:cNvPr>
          <p:cNvSpPr>
            <a:spLocks noGrp="1"/>
          </p:cNvSpPr>
          <p:nvPr>
            <p:ph type="body" sz="quarter" idx="18" hasCustomPrompt="1"/>
          </p:nvPr>
        </p:nvSpPr>
        <p:spPr>
          <a:xfrm>
            <a:off x="1444564"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
        <p:nvSpPr>
          <p:cNvPr id="28" name="Text Placeholder 13">
            <a:extLst>
              <a:ext uri="{FF2B5EF4-FFF2-40B4-BE49-F238E27FC236}">
                <a16:creationId xmlns:a16="http://schemas.microsoft.com/office/drawing/2014/main" id="{6B015A94-03F1-5543-9EDD-8F1E152204AB}"/>
              </a:ext>
            </a:extLst>
          </p:cNvPr>
          <p:cNvSpPr>
            <a:spLocks noGrp="1"/>
          </p:cNvSpPr>
          <p:nvPr>
            <p:ph type="body" sz="quarter" idx="21" hasCustomPrompt="1"/>
          </p:nvPr>
        </p:nvSpPr>
        <p:spPr>
          <a:xfrm>
            <a:off x="6516545"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8</a:t>
            </a:r>
          </a:p>
          <a:p>
            <a:pPr lvl="0"/>
            <a:r>
              <a:rPr lang="nl-NL" dirty="0"/>
              <a:t>9</a:t>
            </a:r>
          </a:p>
          <a:p>
            <a:pPr lvl="0"/>
            <a:r>
              <a:rPr lang="nl-NL" dirty="0"/>
              <a:t>10</a:t>
            </a:r>
          </a:p>
          <a:p>
            <a:pPr lvl="0"/>
            <a:r>
              <a:rPr lang="nl-NL" dirty="0"/>
              <a:t>11</a:t>
            </a:r>
          </a:p>
          <a:p>
            <a:pPr lvl="0"/>
            <a:r>
              <a:rPr lang="nl-NL" dirty="0"/>
              <a:t>12</a:t>
            </a:r>
          </a:p>
          <a:p>
            <a:pPr lvl="0"/>
            <a:r>
              <a:rPr lang="nl-NL" dirty="0"/>
              <a:t>13</a:t>
            </a:r>
          </a:p>
          <a:p>
            <a:pPr lvl="0"/>
            <a:r>
              <a:rPr lang="nl-NL" dirty="0"/>
              <a:t>14</a:t>
            </a:r>
          </a:p>
        </p:txBody>
      </p:sp>
      <p:sp>
        <p:nvSpPr>
          <p:cNvPr id="29" name="Text Placeholder 13">
            <a:extLst>
              <a:ext uri="{FF2B5EF4-FFF2-40B4-BE49-F238E27FC236}">
                <a16:creationId xmlns:a16="http://schemas.microsoft.com/office/drawing/2014/main" id="{2E725B17-0870-0347-A5B5-365504C0FA71}"/>
              </a:ext>
            </a:extLst>
          </p:cNvPr>
          <p:cNvSpPr>
            <a:spLocks noGrp="1"/>
          </p:cNvSpPr>
          <p:nvPr>
            <p:ph type="body" sz="quarter" idx="22" hasCustomPrompt="1"/>
          </p:nvPr>
        </p:nvSpPr>
        <p:spPr>
          <a:xfrm>
            <a:off x="7286819"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350536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 Algemeen Tussenblad met domeinen">
    <p:bg>
      <p:bgPr>
        <a:solidFill>
          <a:srgbClr val="39870C"/>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Rectangle 7">
            <a:extLst>
              <a:ext uri="{FF2B5EF4-FFF2-40B4-BE49-F238E27FC236}">
                <a16:creationId xmlns:a16="http://schemas.microsoft.com/office/drawing/2014/main" id="{BE336A49-3D0D-7A41-A12C-EE79D6FB82BC}"/>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7" name="Tekstvak 4">
            <a:extLst>
              <a:ext uri="{FF2B5EF4-FFF2-40B4-BE49-F238E27FC236}">
                <a16:creationId xmlns:a16="http://schemas.microsoft.com/office/drawing/2014/main" id="{150372EC-C56C-E04E-A243-C85DACBF955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8" name="Oval 24">
            <a:extLst>
              <a:ext uri="{FF2B5EF4-FFF2-40B4-BE49-F238E27FC236}">
                <a16:creationId xmlns:a16="http://schemas.microsoft.com/office/drawing/2014/main" id="{54FCBD83-55D6-BC44-A9EB-94614C54CFF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9" name="Oval 25">
            <a:extLst>
              <a:ext uri="{FF2B5EF4-FFF2-40B4-BE49-F238E27FC236}">
                <a16:creationId xmlns:a16="http://schemas.microsoft.com/office/drawing/2014/main" id="{AF0B8F4F-13B3-E04D-937F-43F7185E4F39}"/>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6">
            <a:extLst>
              <a:ext uri="{FF2B5EF4-FFF2-40B4-BE49-F238E27FC236}">
                <a16:creationId xmlns:a16="http://schemas.microsoft.com/office/drawing/2014/main" id="{8AD0F9EF-6BC1-6846-AB02-97A075A1A21F}"/>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7">
            <a:extLst>
              <a:ext uri="{FF2B5EF4-FFF2-40B4-BE49-F238E27FC236}">
                <a16:creationId xmlns:a16="http://schemas.microsoft.com/office/drawing/2014/main" id="{A107C61F-B063-C649-BE0D-15E229541C3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8">
            <a:extLst>
              <a:ext uri="{FF2B5EF4-FFF2-40B4-BE49-F238E27FC236}">
                <a16:creationId xmlns:a16="http://schemas.microsoft.com/office/drawing/2014/main" id="{01CB9FC1-C0E6-5543-B860-7C20BE4FD353}"/>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4071814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 Algemeen Tussenblad met domeinen en tekst">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Text Placeholder 5">
            <a:extLst>
              <a:ext uri="{FF2B5EF4-FFF2-40B4-BE49-F238E27FC236}">
                <a16:creationId xmlns:a16="http://schemas.microsoft.com/office/drawing/2014/main" id="{5B2EBB3B-2EF0-6E4D-83C1-1DC3A638E65F}"/>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770789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 Algemeen Tussenblad met teks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a:t>Click to edit Master title 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3017241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0 Algemeen Tussenblad Lichtgroen met tekst">
    <p:bg>
      <p:bgPr>
        <a:solidFill>
          <a:srgbClr val="D7E7C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5" name="Rectangle 7">
            <a:extLst>
              <a:ext uri="{FF2B5EF4-FFF2-40B4-BE49-F238E27FC236}">
                <a16:creationId xmlns:a16="http://schemas.microsoft.com/office/drawing/2014/main" id="{8A547C9E-C318-D84A-ABA6-BAEDF185A8A9}"/>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6" name="Ovaal 5">
            <a:extLst>
              <a:ext uri="{FF2B5EF4-FFF2-40B4-BE49-F238E27FC236}">
                <a16:creationId xmlns:a16="http://schemas.microsoft.com/office/drawing/2014/main" id="{F990B385-969F-2B45-94DD-74D54BD41677}"/>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4125074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1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1657056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2 Algemeen Voorbeeld foto – Tekst rechts">
    <p:spTree>
      <p:nvGrpSpPr>
        <p:cNvPr id="1" name=""/>
        <p:cNvGrpSpPr/>
        <p:nvPr/>
      </p:nvGrpSpPr>
      <p:grpSpPr>
        <a:xfrm>
          <a:off x="0" y="0"/>
          <a:ext cx="0" cy="0"/>
          <a:chOff x="0" y="0"/>
          <a:chExt cx="0" cy="0"/>
        </a:xfrm>
      </p:grpSpPr>
      <p:pic>
        <p:nvPicPr>
          <p:cNvPr id="9" name="Afbeelding 3">
            <a:extLst>
              <a:ext uri="{FF2B5EF4-FFF2-40B4-BE49-F238E27FC236}">
                <a16:creationId xmlns:a16="http://schemas.microsoft.com/office/drawing/2014/main" id="{4A1852F2-A022-F64B-B142-C625F02FDD8D}"/>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7998"/>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821046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3 Algemeen Voorbeeld illustratie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Rectangle 8">
            <a:extLst>
              <a:ext uri="{FF2B5EF4-FFF2-40B4-BE49-F238E27FC236}">
                <a16:creationId xmlns:a16="http://schemas.microsoft.com/office/drawing/2014/main" id="{19453094-6C0B-2140-97D9-4001BC1131BF}"/>
              </a:ext>
            </a:extLst>
          </p:cNvPr>
          <p:cNvSpPr/>
          <p:nvPr userDrawn="1"/>
        </p:nvSpPr>
        <p:spPr>
          <a:xfrm>
            <a:off x="0" y="0"/>
            <a:ext cx="6096000" cy="6858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BE5B5D6C-990E-A342-8BA0-FAFD15634B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6" name="Afbeelding 5">
            <a:extLst>
              <a:ext uri="{FF2B5EF4-FFF2-40B4-BE49-F238E27FC236}">
                <a16:creationId xmlns:a16="http://schemas.microsoft.com/office/drawing/2014/main" id="{93300ADE-20FA-0B4B-B767-733B6AE907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5469" y="1185907"/>
            <a:ext cx="4065061" cy="4191954"/>
          </a:xfrm>
          <a:prstGeom prst="rect">
            <a:avLst/>
          </a:prstGeom>
        </p:spPr>
      </p:pic>
    </p:spTree>
    <p:extLst>
      <p:ext uri="{BB962C8B-B14F-4D97-AF65-F5344CB8AC3E}">
        <p14:creationId xmlns:p14="http://schemas.microsoft.com/office/powerpoint/2010/main" val="2176032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6 Algemeen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spTree>
    <p:extLst>
      <p:ext uri="{BB962C8B-B14F-4D97-AF65-F5344CB8AC3E}">
        <p14:creationId xmlns:p14="http://schemas.microsoft.com/office/powerpoint/2010/main" val="75204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7 Algemeen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4" name="Tijdelijke aanduiding voor afbeelding 3">
            <a:extLst>
              <a:ext uri="{FF2B5EF4-FFF2-40B4-BE49-F238E27FC236}">
                <a16:creationId xmlns:a16="http://schemas.microsoft.com/office/drawing/2014/main" id="{A14DAA77-4ECB-1E45-9F58-1266A1D41F7C}"/>
              </a:ext>
            </a:extLst>
          </p:cNvPr>
          <p:cNvSpPr>
            <a:spLocks noGrp="1"/>
          </p:cNvSpPr>
          <p:nvPr>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125203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6 Toegang Tussenblad Licht Oranje">
    <p:bg>
      <p:bgPr>
        <a:solidFill>
          <a:srgbClr val="F9E2C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Toegang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C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Afbeelding 11">
            <a:extLst>
              <a:ext uri="{FF2B5EF4-FFF2-40B4-BE49-F238E27FC236}">
                <a16:creationId xmlns:a16="http://schemas.microsoft.com/office/drawing/2014/main" id="{4FEF6653-FDBC-CB40-8667-C43D4C4EBB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448576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 Missie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0" y="2147230"/>
            <a:ext cx="4096966" cy="3694176"/>
          </a:xfrm>
          <a:prstGeom prst="rect">
            <a:avLst/>
          </a:prstGeom>
          <a:noFill/>
        </p:spPr>
        <p:txBody>
          <a:bodyPr wrap="square" rtlCol="0">
            <a:noAutofit/>
          </a:bodyPr>
          <a:lstStyle/>
          <a:p>
            <a:pPr algn="l"/>
            <a:r>
              <a:rPr lang="nl-NL" sz="2050" b="1" dirty="0">
                <a:solidFill>
                  <a:schemeClr val="bg1"/>
                </a:solidFill>
              </a:rPr>
              <a:t>De Missie van Logius</a:t>
            </a:r>
          </a:p>
          <a:p>
            <a:pPr algn="l"/>
            <a:endParaRPr lang="nl-NL" sz="1600" dirty="0">
              <a:solidFill>
                <a:schemeClr val="bg1"/>
              </a:solidFill>
            </a:endParaRPr>
          </a:p>
          <a:p>
            <a:pPr algn="l"/>
            <a:r>
              <a:rPr lang="nl-NL" sz="1200" dirty="0">
                <a:solidFill>
                  <a:schemeClr val="bg1"/>
                </a:solidFill>
              </a:rPr>
              <a:t>Logius gelooft in een overheid die altijd, overal</a:t>
            </a:r>
          </a:p>
          <a:p>
            <a:pPr algn="l"/>
            <a:r>
              <a:rPr lang="nl-NL" sz="1200" dirty="0">
                <a:solidFill>
                  <a:schemeClr val="bg1"/>
                </a:solidFill>
              </a:rPr>
              <a:t>en voor iedereen beschikbaar en toegankelijk is.</a:t>
            </a:r>
          </a:p>
          <a:p>
            <a:pPr algn="l"/>
            <a:endParaRPr lang="nl-NL" sz="1200" dirty="0">
              <a:solidFill>
                <a:schemeClr val="bg1"/>
              </a:solidFill>
            </a:endParaRPr>
          </a:p>
          <a:p>
            <a:pPr algn="l"/>
            <a:r>
              <a:rPr lang="nl-NL" sz="1200" dirty="0">
                <a:solidFill>
                  <a:schemeClr val="bg1"/>
                </a:solidFill>
              </a:rPr>
              <a:t>Daarom bieden we publieke organisaties producten en diensten waarmee we er samen voor zorgen dat burgers en bedrijven digitaal zaken kunnen regelen met de overheid.</a:t>
            </a:r>
          </a:p>
          <a:p>
            <a:pPr algn="l"/>
            <a:endParaRPr lang="nl-NL" sz="1200" dirty="0">
              <a:solidFill>
                <a:schemeClr val="bg1"/>
              </a:solidFill>
            </a:endParaRPr>
          </a:p>
          <a:p>
            <a:pPr algn="l"/>
            <a:r>
              <a:rPr lang="nl-NL" sz="1200" dirty="0">
                <a:solidFill>
                  <a:schemeClr val="bg1"/>
                </a:solidFill>
              </a:rPr>
              <a:t>Dat doen we vakkundig, betrouwbaar en</a:t>
            </a:r>
          </a:p>
          <a:p>
            <a:pPr algn="l"/>
            <a:r>
              <a:rPr lang="nl-NL" sz="1200" dirty="0">
                <a:solidFill>
                  <a:schemeClr val="bg1"/>
                </a:solidFill>
              </a:rPr>
              <a:t>in eenvoud. </a:t>
            </a:r>
          </a:p>
        </p:txBody>
      </p:sp>
    </p:spTree>
    <p:extLst>
      <p:ext uri="{BB962C8B-B14F-4D97-AF65-F5344CB8AC3E}">
        <p14:creationId xmlns:p14="http://schemas.microsoft.com/office/powerpoint/2010/main" val="31108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 Centrale boodschap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1" y="2147230"/>
            <a:ext cx="3011910" cy="3694176"/>
          </a:xfrm>
          <a:prstGeom prst="rect">
            <a:avLst/>
          </a:prstGeom>
          <a:noFill/>
        </p:spPr>
        <p:txBody>
          <a:bodyPr wrap="square" rtlCol="0">
            <a:noAutofit/>
          </a:bodyPr>
          <a:lstStyle/>
          <a:p>
            <a:r>
              <a:rPr lang="nl-NL" sz="2050" b="1" dirty="0">
                <a:solidFill>
                  <a:schemeClr val="bg1"/>
                </a:solidFill>
              </a:rPr>
              <a:t>Samen zorgen we voor een digitale overheid die werkt voor iedereen. </a:t>
            </a:r>
          </a:p>
        </p:txBody>
      </p:sp>
    </p:spTree>
    <p:extLst>
      <p:ext uri="{BB962C8B-B14F-4D97-AF65-F5344CB8AC3E}">
        <p14:creationId xmlns:p14="http://schemas.microsoft.com/office/powerpoint/2010/main" val="873529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Domeinen kernboodschap">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21" name="Rechte verbindingslijn 20">
            <a:extLst>
              <a:ext uri="{FF2B5EF4-FFF2-40B4-BE49-F238E27FC236}">
                <a16:creationId xmlns:a16="http://schemas.microsoft.com/office/drawing/2014/main" id="{A6CF40ED-B3DB-6A4C-8048-A7CEA8CC2670}"/>
              </a:ext>
            </a:extLst>
          </p:cNvPr>
          <p:cNvCxnSpPr/>
          <p:nvPr userDrawn="1"/>
        </p:nvCxnSpPr>
        <p:spPr>
          <a:xfrm>
            <a:off x="774974" y="3063227"/>
            <a:ext cx="1967869" cy="0"/>
          </a:xfrm>
          <a:prstGeom prst="line">
            <a:avLst/>
          </a:prstGeom>
          <a:ln w="25400">
            <a:solidFill>
              <a:srgbClr val="E1700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4C346DEE-E7C9-284C-90A7-F27EDBB040B8}"/>
              </a:ext>
            </a:extLst>
          </p:cNvPr>
          <p:cNvCxnSpPr/>
          <p:nvPr userDrawn="1"/>
        </p:nvCxnSpPr>
        <p:spPr>
          <a:xfrm>
            <a:off x="2936233" y="3063227"/>
            <a:ext cx="1967869" cy="0"/>
          </a:xfrm>
          <a:prstGeom prst="line">
            <a:avLst/>
          </a:prstGeom>
          <a:ln w="25400">
            <a:solidFill>
              <a:srgbClr val="8FCAE7"/>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4EC85019-264A-8444-8C67-2D7810A7E99F}"/>
              </a:ext>
            </a:extLst>
          </p:cNvPr>
          <p:cNvCxnSpPr/>
          <p:nvPr userDrawn="1"/>
        </p:nvCxnSpPr>
        <p:spPr>
          <a:xfrm>
            <a:off x="5097491" y="3063227"/>
            <a:ext cx="1967869" cy="0"/>
          </a:xfrm>
          <a:prstGeom prst="line">
            <a:avLst/>
          </a:prstGeom>
          <a:ln w="25400">
            <a:solidFill>
              <a:srgbClr val="FFB612"/>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78A0D59E-E748-FE46-B13F-34DA25396717}"/>
              </a:ext>
            </a:extLst>
          </p:cNvPr>
          <p:cNvCxnSpPr/>
          <p:nvPr userDrawn="1"/>
        </p:nvCxnSpPr>
        <p:spPr>
          <a:xfrm>
            <a:off x="7258750" y="3063227"/>
            <a:ext cx="1967869" cy="0"/>
          </a:xfrm>
          <a:prstGeom prst="line">
            <a:avLst/>
          </a:prstGeom>
          <a:ln w="25400">
            <a:solidFill>
              <a:srgbClr val="76D2B6"/>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B7349073-4E48-D449-AE04-A617E6D9EB2B}"/>
              </a:ext>
            </a:extLst>
          </p:cNvPr>
          <p:cNvCxnSpPr/>
          <p:nvPr userDrawn="1"/>
        </p:nvCxnSpPr>
        <p:spPr>
          <a:xfrm>
            <a:off x="9420008" y="3063227"/>
            <a:ext cx="1967869" cy="0"/>
          </a:xfrm>
          <a:prstGeom prst="line">
            <a:avLst/>
          </a:prstGeom>
          <a:ln w="25400">
            <a:solidFill>
              <a:srgbClr val="275937"/>
            </a:solidFill>
          </a:ln>
        </p:spPr>
        <p:style>
          <a:lnRef idx="1">
            <a:schemeClr val="accent1"/>
          </a:lnRef>
          <a:fillRef idx="0">
            <a:schemeClr val="accent1"/>
          </a:fillRef>
          <a:effectRef idx="0">
            <a:schemeClr val="accent1"/>
          </a:effectRef>
          <a:fontRef idx="minor">
            <a:schemeClr val="tx1"/>
          </a:fontRef>
        </p:style>
      </p:cxnSp>
      <p:pic>
        <p:nvPicPr>
          <p:cNvPr id="26" name="Afbeelding 25">
            <a:extLst>
              <a:ext uri="{FF2B5EF4-FFF2-40B4-BE49-F238E27FC236}">
                <a16:creationId xmlns:a16="http://schemas.microsoft.com/office/drawing/2014/main" id="{63CB9BC0-11FE-DD4C-9228-468387FD57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97491" y="2473881"/>
            <a:ext cx="395948" cy="396000"/>
          </a:xfrm>
          <a:prstGeom prst="rect">
            <a:avLst/>
          </a:prstGeom>
        </p:spPr>
      </p:pic>
      <p:pic>
        <p:nvPicPr>
          <p:cNvPr id="27" name="Afbeelding 26">
            <a:extLst>
              <a:ext uri="{FF2B5EF4-FFF2-40B4-BE49-F238E27FC236}">
                <a16:creationId xmlns:a16="http://schemas.microsoft.com/office/drawing/2014/main" id="{1046E19E-7037-D746-8B81-8125DD73046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58750" y="2473881"/>
            <a:ext cx="395948" cy="396000"/>
          </a:xfrm>
          <a:prstGeom prst="rect">
            <a:avLst/>
          </a:prstGeom>
        </p:spPr>
      </p:pic>
      <p:pic>
        <p:nvPicPr>
          <p:cNvPr id="28" name="Afbeelding 27">
            <a:extLst>
              <a:ext uri="{FF2B5EF4-FFF2-40B4-BE49-F238E27FC236}">
                <a16:creationId xmlns:a16="http://schemas.microsoft.com/office/drawing/2014/main" id="{2532647A-096B-954F-BA3B-74F81A187B7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36232" y="2474277"/>
            <a:ext cx="395948" cy="396000"/>
          </a:xfrm>
          <a:prstGeom prst="rect">
            <a:avLst/>
          </a:prstGeom>
        </p:spPr>
      </p:pic>
      <p:pic>
        <p:nvPicPr>
          <p:cNvPr id="29" name="Afbeelding 28">
            <a:extLst>
              <a:ext uri="{FF2B5EF4-FFF2-40B4-BE49-F238E27FC236}">
                <a16:creationId xmlns:a16="http://schemas.microsoft.com/office/drawing/2014/main" id="{5BA1FAC5-78E9-244A-BBF7-44BE2969AE6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0008" y="2473881"/>
            <a:ext cx="395948" cy="396000"/>
          </a:xfrm>
          <a:prstGeom prst="rect">
            <a:avLst/>
          </a:prstGeom>
        </p:spPr>
      </p:pic>
      <p:pic>
        <p:nvPicPr>
          <p:cNvPr id="30" name="Afbeelding 29">
            <a:extLst>
              <a:ext uri="{FF2B5EF4-FFF2-40B4-BE49-F238E27FC236}">
                <a16:creationId xmlns:a16="http://schemas.microsoft.com/office/drawing/2014/main" id="{E89DFA4F-60F7-0342-AECD-54426EC982D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4974" y="2474278"/>
            <a:ext cx="395552" cy="395604"/>
          </a:xfrm>
          <a:prstGeom prst="rect">
            <a:avLst/>
          </a:prstGeom>
        </p:spPr>
      </p:pic>
      <p:sp>
        <p:nvSpPr>
          <p:cNvPr id="31" name="Tekstvak 30">
            <a:extLst>
              <a:ext uri="{FF2B5EF4-FFF2-40B4-BE49-F238E27FC236}">
                <a16:creationId xmlns:a16="http://schemas.microsoft.com/office/drawing/2014/main" id="{E625C973-DA58-6448-86C5-198CE00AF485}"/>
              </a:ext>
            </a:extLst>
          </p:cNvPr>
          <p:cNvSpPr txBox="1"/>
          <p:nvPr userDrawn="1"/>
        </p:nvSpPr>
        <p:spPr>
          <a:xfrm>
            <a:off x="1249518" y="2474278"/>
            <a:ext cx="1493325" cy="390522"/>
          </a:xfrm>
          <a:prstGeom prst="rect">
            <a:avLst/>
          </a:prstGeom>
          <a:noFill/>
        </p:spPr>
        <p:txBody>
          <a:bodyPr wrap="square" rtlCol="0" anchor="ctr">
            <a:noAutofit/>
          </a:bodyPr>
          <a:lstStyle/>
          <a:p>
            <a:pPr eaLnBrk="0" hangingPunct="0"/>
            <a:r>
              <a:rPr lang="nl-NL" sz="1000" b="1" dirty="0"/>
              <a:t>Toegang</a:t>
            </a:r>
          </a:p>
        </p:txBody>
      </p:sp>
      <p:sp>
        <p:nvSpPr>
          <p:cNvPr id="32" name="Tekstvak 31">
            <a:extLst>
              <a:ext uri="{FF2B5EF4-FFF2-40B4-BE49-F238E27FC236}">
                <a16:creationId xmlns:a16="http://schemas.microsoft.com/office/drawing/2014/main" id="{D0443213-599E-4A4C-A978-C1B0DFC142A7}"/>
              </a:ext>
            </a:extLst>
          </p:cNvPr>
          <p:cNvSpPr txBox="1"/>
          <p:nvPr userDrawn="1"/>
        </p:nvSpPr>
        <p:spPr>
          <a:xfrm>
            <a:off x="3410776" y="2474278"/>
            <a:ext cx="1493325" cy="390522"/>
          </a:xfrm>
          <a:prstGeom prst="rect">
            <a:avLst/>
          </a:prstGeom>
          <a:noFill/>
        </p:spPr>
        <p:txBody>
          <a:bodyPr wrap="square" rtlCol="0" anchor="ctr">
            <a:noAutofit/>
          </a:bodyPr>
          <a:lstStyle/>
          <a:p>
            <a:pPr eaLnBrk="0" hangingPunct="0"/>
            <a:r>
              <a:rPr lang="nl-NL" sz="1000" b="1" dirty="0"/>
              <a:t>Interactie</a:t>
            </a:r>
          </a:p>
        </p:txBody>
      </p:sp>
      <p:sp>
        <p:nvSpPr>
          <p:cNvPr id="33" name="Tekstvak 32">
            <a:extLst>
              <a:ext uri="{FF2B5EF4-FFF2-40B4-BE49-F238E27FC236}">
                <a16:creationId xmlns:a16="http://schemas.microsoft.com/office/drawing/2014/main" id="{86B368D2-BF7D-2B4D-88F2-D5F875261FDB}"/>
              </a:ext>
            </a:extLst>
          </p:cNvPr>
          <p:cNvSpPr txBox="1"/>
          <p:nvPr userDrawn="1"/>
        </p:nvSpPr>
        <p:spPr>
          <a:xfrm>
            <a:off x="5572035" y="2474278"/>
            <a:ext cx="1493325" cy="390522"/>
          </a:xfrm>
          <a:prstGeom prst="rect">
            <a:avLst/>
          </a:prstGeom>
          <a:noFill/>
        </p:spPr>
        <p:txBody>
          <a:bodyPr wrap="square" rtlCol="0" anchor="ctr">
            <a:noAutofit/>
          </a:bodyPr>
          <a:lstStyle/>
          <a:p>
            <a:pPr eaLnBrk="0" hangingPunct="0"/>
            <a:r>
              <a:rPr lang="nl-NL" sz="1000" b="1"/>
              <a:t>Gegevens-uitwisseling</a:t>
            </a:r>
            <a:endParaRPr lang="nl-NL" sz="1000" b="1" dirty="0"/>
          </a:p>
        </p:txBody>
      </p:sp>
      <p:sp>
        <p:nvSpPr>
          <p:cNvPr id="34" name="Tekstvak 33">
            <a:extLst>
              <a:ext uri="{FF2B5EF4-FFF2-40B4-BE49-F238E27FC236}">
                <a16:creationId xmlns:a16="http://schemas.microsoft.com/office/drawing/2014/main" id="{E1044E12-6195-2344-ACC6-A05CAC66AC5D}"/>
              </a:ext>
            </a:extLst>
          </p:cNvPr>
          <p:cNvSpPr txBox="1"/>
          <p:nvPr userDrawn="1"/>
        </p:nvSpPr>
        <p:spPr>
          <a:xfrm>
            <a:off x="7733293" y="2474278"/>
            <a:ext cx="1493325" cy="390522"/>
          </a:xfrm>
          <a:prstGeom prst="rect">
            <a:avLst/>
          </a:prstGeom>
          <a:noFill/>
        </p:spPr>
        <p:txBody>
          <a:bodyPr wrap="square" rtlCol="0" anchor="ctr">
            <a:noAutofit/>
          </a:bodyPr>
          <a:lstStyle/>
          <a:p>
            <a:pPr eaLnBrk="0" hangingPunct="0"/>
            <a:r>
              <a:rPr lang="nl-NL" sz="1000" b="1" dirty="0"/>
              <a:t>Infrastructuur</a:t>
            </a:r>
          </a:p>
        </p:txBody>
      </p:sp>
      <p:sp>
        <p:nvSpPr>
          <p:cNvPr id="35" name="Tekstvak 34">
            <a:extLst>
              <a:ext uri="{FF2B5EF4-FFF2-40B4-BE49-F238E27FC236}">
                <a16:creationId xmlns:a16="http://schemas.microsoft.com/office/drawing/2014/main" id="{BC8D71EC-A8C6-6E48-AB5B-A890647B96B3}"/>
              </a:ext>
            </a:extLst>
          </p:cNvPr>
          <p:cNvSpPr txBox="1"/>
          <p:nvPr userDrawn="1"/>
        </p:nvSpPr>
        <p:spPr>
          <a:xfrm>
            <a:off x="9894552" y="2474278"/>
            <a:ext cx="1493325" cy="390522"/>
          </a:xfrm>
          <a:prstGeom prst="rect">
            <a:avLst/>
          </a:prstGeom>
          <a:noFill/>
        </p:spPr>
        <p:txBody>
          <a:bodyPr wrap="square" rtlCol="0" anchor="ctr">
            <a:noAutofit/>
          </a:bodyPr>
          <a:lstStyle/>
          <a:p>
            <a:pPr eaLnBrk="0" hangingPunct="0"/>
            <a:r>
              <a:rPr lang="nl-NL" sz="1000" b="1" dirty="0"/>
              <a:t>Regie op stelsels en standaarden</a:t>
            </a:r>
          </a:p>
        </p:txBody>
      </p:sp>
      <p:sp>
        <p:nvSpPr>
          <p:cNvPr id="36" name="Tekstvak 35">
            <a:extLst>
              <a:ext uri="{FF2B5EF4-FFF2-40B4-BE49-F238E27FC236}">
                <a16:creationId xmlns:a16="http://schemas.microsoft.com/office/drawing/2014/main" id="{0ECDDC91-C2D3-9644-8506-E16D8284622F}"/>
              </a:ext>
            </a:extLst>
          </p:cNvPr>
          <p:cNvSpPr txBox="1"/>
          <p:nvPr userDrawn="1"/>
        </p:nvSpPr>
        <p:spPr>
          <a:xfrm>
            <a:off x="774973" y="3307469"/>
            <a:ext cx="1967869" cy="2624454"/>
          </a:xfrm>
          <a:prstGeom prst="rect">
            <a:avLst/>
          </a:prstGeom>
          <a:noFill/>
        </p:spPr>
        <p:txBody>
          <a:bodyPr wrap="square" rtlCol="0" anchor="t">
            <a:noAutofit/>
          </a:bodyPr>
          <a:lstStyle/>
          <a:p>
            <a:r>
              <a:rPr lang="nl-NL" sz="1000" kern="1200" dirty="0">
                <a:solidFill>
                  <a:schemeClr val="tx1"/>
                </a:solidFill>
                <a:effectLst/>
                <a:latin typeface="+mn-lt"/>
                <a:ea typeface="+mn-ea"/>
                <a:cs typeface="+mn-cs"/>
              </a:rPr>
              <a:t>Met diensten en producten van Logius kan veilig en makkelijk toegang worden gegeven tot </a:t>
            </a:r>
            <a:r>
              <a:rPr lang="nl-NL" sz="1000" kern="1200">
                <a:solidFill>
                  <a:schemeClr val="tx1"/>
                </a:solidFill>
                <a:effectLst/>
                <a:latin typeface="+mn-lt"/>
                <a:ea typeface="+mn-ea"/>
                <a:cs typeface="+mn-cs"/>
              </a:rPr>
              <a:t>online dienst-verlening</a:t>
            </a:r>
            <a:r>
              <a:rPr lang="nl-NL" sz="1000" kern="1200" dirty="0">
                <a:solidFill>
                  <a:schemeClr val="tx1"/>
                </a:solidFill>
                <a:effectLst/>
                <a:latin typeface="+mn-lt"/>
                <a:ea typeface="+mn-ea"/>
                <a:cs typeface="+mn-cs"/>
              </a:rPr>
              <a:t>. Niet alleen vanuit Nederland, maar </a:t>
            </a:r>
            <a:r>
              <a:rPr lang="nl-NL" sz="1000" kern="1200">
                <a:solidFill>
                  <a:schemeClr val="tx1"/>
                </a:solidFill>
                <a:effectLst/>
                <a:latin typeface="+mn-lt"/>
                <a:ea typeface="+mn-ea"/>
                <a:cs typeface="+mn-cs"/>
              </a:rPr>
              <a:t>ook daar-buiten</a:t>
            </a:r>
            <a:r>
              <a:rPr lang="nl-NL" sz="1000" kern="1200" dirty="0">
                <a:solidFill>
                  <a:schemeClr val="tx1"/>
                </a:solidFill>
                <a:effectLst/>
                <a:latin typeface="+mn-lt"/>
                <a:ea typeface="+mn-ea"/>
                <a:cs typeface="+mn-cs"/>
              </a:rPr>
              <a:t>.</a:t>
            </a:r>
          </a:p>
          <a:p>
            <a:endParaRPr lang="nl-NL" sz="1000" kern="1200" dirty="0">
              <a:solidFill>
                <a:schemeClr val="tx1"/>
              </a:solidFill>
              <a:effectLst/>
              <a:latin typeface="+mn-lt"/>
              <a:ea typeface="+mn-ea"/>
              <a:cs typeface="+mn-cs"/>
            </a:endParaRPr>
          </a:p>
          <a:p>
            <a:r>
              <a:rPr lang="nl-NL" sz="1000" kern="1200" dirty="0">
                <a:solidFill>
                  <a:schemeClr val="tx1"/>
                </a:solidFill>
                <a:effectLst/>
                <a:latin typeface="+mn-lt"/>
                <a:ea typeface="+mn-ea"/>
                <a:cs typeface="+mn-cs"/>
              </a:rPr>
              <a:t>Vaak gaat het om privacygevoelige gegevens. Logius biedt de zekerheid dat gegevens met de juiste persoon of het juiste bedrijf worden gedeeld. </a:t>
            </a:r>
          </a:p>
        </p:txBody>
      </p:sp>
      <p:sp>
        <p:nvSpPr>
          <p:cNvPr id="37" name="Tekstvak 36">
            <a:extLst>
              <a:ext uri="{FF2B5EF4-FFF2-40B4-BE49-F238E27FC236}">
                <a16:creationId xmlns:a16="http://schemas.microsoft.com/office/drawing/2014/main" id="{3CED80A6-C3ED-0A47-A8AF-2A7399AEE304}"/>
              </a:ext>
            </a:extLst>
          </p:cNvPr>
          <p:cNvSpPr txBox="1"/>
          <p:nvPr userDrawn="1"/>
        </p:nvSpPr>
        <p:spPr>
          <a:xfrm>
            <a:off x="2936232"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Burgers en ondernemers </a:t>
            </a:r>
          </a:p>
          <a:p>
            <a:pPr eaLnBrk="0" hangingPunct="0">
              <a:lnSpc>
                <a:spcPct val="100000"/>
              </a:lnSpc>
            </a:pPr>
            <a:r>
              <a:rPr lang="nl-NL" sz="1000" kern="1200" dirty="0">
                <a:solidFill>
                  <a:schemeClr val="tx1"/>
                </a:solidFill>
                <a:effectLst/>
                <a:latin typeface="+mn-lt"/>
                <a:ea typeface="+mn-ea"/>
                <a:cs typeface="+mn-cs"/>
              </a:rPr>
              <a:t>kunt u op een veilige en toegankelijke manier attenderen op belangrijke zaken met een digitaal bericht.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kunt u iemand inzicht geven in zijn of haar geregistreerde gegevens</a:t>
            </a:r>
          </a:p>
          <a:p>
            <a:pPr eaLnBrk="0" hangingPunct="0">
              <a:lnSpc>
                <a:spcPct val="100000"/>
              </a:lnSpc>
            </a:pPr>
            <a:r>
              <a:rPr lang="nl-NL" sz="1000" kern="1200" dirty="0">
                <a:solidFill>
                  <a:schemeClr val="tx1"/>
                </a:solidFill>
                <a:effectLst/>
                <a:latin typeface="+mn-lt"/>
                <a:ea typeface="+mn-ea"/>
                <a:cs typeface="+mn-cs"/>
              </a:rPr>
              <a:t>en diegene de regie geven over </a:t>
            </a:r>
            <a:r>
              <a:rPr lang="nl-NL" sz="1000" kern="1200">
                <a:solidFill>
                  <a:schemeClr val="tx1"/>
                </a:solidFill>
                <a:effectLst/>
                <a:latin typeface="+mn-lt"/>
                <a:ea typeface="+mn-ea"/>
                <a:cs typeface="+mn-cs"/>
              </a:rPr>
              <a:t>deze persoons-gegevens</a:t>
            </a:r>
            <a:r>
              <a:rPr lang="nl-NL" sz="1000" kern="1200" dirty="0">
                <a:solidFill>
                  <a:schemeClr val="tx1"/>
                </a:solidFill>
                <a:effectLst/>
                <a:latin typeface="+mn-lt"/>
                <a:ea typeface="+mn-ea"/>
                <a:cs typeface="+mn-cs"/>
              </a:rPr>
              <a:t>, waaronder</a:t>
            </a:r>
          </a:p>
          <a:p>
            <a:pPr eaLnBrk="0" hangingPunct="0">
              <a:lnSpc>
                <a:spcPct val="100000"/>
              </a:lnSpc>
            </a:pPr>
            <a:r>
              <a:rPr lang="nl-NL" sz="1000" kern="1200" dirty="0">
                <a:solidFill>
                  <a:schemeClr val="tx1"/>
                </a:solidFill>
                <a:effectLst/>
                <a:latin typeface="+mn-lt"/>
                <a:ea typeface="+mn-ea"/>
                <a:cs typeface="+mn-cs"/>
              </a:rPr>
              <a:t>het delen met anderen.</a:t>
            </a:r>
          </a:p>
        </p:txBody>
      </p:sp>
      <p:sp>
        <p:nvSpPr>
          <p:cNvPr id="38" name="Tekstvak 37">
            <a:extLst>
              <a:ext uri="{FF2B5EF4-FFF2-40B4-BE49-F238E27FC236}">
                <a16:creationId xmlns:a16="http://schemas.microsoft.com/office/drawing/2014/main" id="{EB9F4020-CA2C-954E-9D79-F80E79E0224A}"/>
              </a:ext>
            </a:extLst>
          </p:cNvPr>
          <p:cNvSpPr txBox="1"/>
          <p:nvPr userDrawn="1"/>
        </p:nvSpPr>
        <p:spPr>
          <a:xfrm>
            <a:off x="5097491"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gegevens kunt u veilig, betrouwbaar </a:t>
            </a:r>
            <a:r>
              <a:rPr lang="nl-NL" sz="1000" kern="1200">
                <a:solidFill>
                  <a:schemeClr val="tx1"/>
                </a:solidFill>
                <a:effectLst/>
                <a:latin typeface="+mn-lt"/>
                <a:ea typeface="+mn-ea"/>
                <a:cs typeface="+mn-cs"/>
              </a:rPr>
              <a:t>en gestandaar-diseerd </a:t>
            </a:r>
            <a:r>
              <a:rPr lang="nl-NL" sz="1000" kern="1200" dirty="0">
                <a:solidFill>
                  <a:schemeClr val="tx1"/>
                </a:solidFill>
                <a:effectLst/>
                <a:latin typeface="+mn-lt"/>
                <a:ea typeface="+mn-ea"/>
                <a:cs typeface="+mn-cs"/>
              </a:rPr>
              <a:t>uitwisselen tussen overheden, burgers en bedrijven.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maakt dit mogelijk</a:t>
            </a:r>
          </a:p>
          <a:p>
            <a:pPr eaLnBrk="0" hangingPunct="0">
              <a:lnSpc>
                <a:spcPct val="100000"/>
              </a:lnSpc>
            </a:pPr>
            <a:r>
              <a:rPr lang="nl-NL" sz="1000" kern="1200" dirty="0">
                <a:solidFill>
                  <a:schemeClr val="tx1"/>
                </a:solidFill>
                <a:effectLst/>
                <a:latin typeface="+mn-lt"/>
                <a:ea typeface="+mn-ea"/>
                <a:cs typeface="+mn-cs"/>
              </a:rPr>
              <a:t>als ketenpartner voor de digitale overheid.</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Daarbij bieden we ook oplossingen om de gegevens in de basisregistraties op orde te houden en uit te wisselen.</a:t>
            </a:r>
          </a:p>
        </p:txBody>
      </p:sp>
      <p:sp>
        <p:nvSpPr>
          <p:cNvPr id="39" name="Tekstvak 38">
            <a:extLst>
              <a:ext uri="{FF2B5EF4-FFF2-40B4-BE49-F238E27FC236}">
                <a16:creationId xmlns:a16="http://schemas.microsoft.com/office/drawing/2014/main" id="{F51030E1-C554-A447-A03B-EEE72351A79D}"/>
              </a:ext>
            </a:extLst>
          </p:cNvPr>
          <p:cNvSpPr txBox="1"/>
          <p:nvPr userDrawn="1"/>
        </p:nvSpPr>
        <p:spPr>
          <a:xfrm>
            <a:off x="7258749"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diensten</a:t>
            </a:r>
          </a:p>
          <a:p>
            <a:pPr eaLnBrk="0" hangingPunct="0">
              <a:lnSpc>
                <a:spcPct val="100000"/>
              </a:lnSpc>
            </a:pPr>
            <a:r>
              <a:rPr lang="nl-NL" sz="1000" kern="1200" dirty="0">
                <a:solidFill>
                  <a:schemeClr val="tx1"/>
                </a:solidFill>
                <a:effectLst/>
                <a:latin typeface="+mn-lt"/>
                <a:ea typeface="+mn-ea"/>
                <a:cs typeface="+mn-cs"/>
              </a:rPr>
              <a:t>kunt u snel en schaalbaar opbouwen met </a:t>
            </a:r>
            <a:r>
              <a:rPr lang="nl-NL" sz="1000" kern="1200">
                <a:solidFill>
                  <a:schemeClr val="tx1"/>
                </a:solidFill>
                <a:effectLst/>
                <a:latin typeface="+mn-lt"/>
                <a:ea typeface="+mn-ea"/>
                <a:cs typeface="+mn-cs"/>
              </a:rPr>
              <a:t>ons IT-fundament</a:t>
            </a:r>
            <a:r>
              <a:rPr lang="nl-NL" sz="1000" kern="1200" dirty="0">
                <a:solidFill>
                  <a:schemeClr val="tx1"/>
                </a:solidFill>
                <a:effectLst/>
                <a:latin typeface="+mn-lt"/>
                <a:ea typeface="+mn-ea"/>
                <a:cs typeface="+mn-cs"/>
              </a:rPr>
              <a: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En u voldoet altijd aan</a:t>
            </a:r>
          </a:p>
          <a:p>
            <a:pPr eaLnBrk="0" hangingPunct="0">
              <a:lnSpc>
                <a:spcPct val="100000"/>
              </a:lnSpc>
            </a:pPr>
            <a:r>
              <a:rPr lang="nl-NL" sz="1000" kern="1200" dirty="0">
                <a:solidFill>
                  <a:schemeClr val="tx1"/>
                </a:solidFill>
                <a:effectLst/>
                <a:latin typeface="+mn-lt"/>
                <a:ea typeface="+mn-ea"/>
                <a:cs typeface="+mn-cs"/>
              </a:rPr>
              <a:t>de laatste veiligheidseisen, standaarden en regelgeving.</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zorgt Logius voor betrouwbare verbindingen voor het transport van uw data naar burgers, bedrijven en overheden.</a:t>
            </a:r>
          </a:p>
        </p:txBody>
      </p:sp>
      <p:sp>
        <p:nvSpPr>
          <p:cNvPr id="40" name="Tekstvak 39">
            <a:extLst>
              <a:ext uri="{FF2B5EF4-FFF2-40B4-BE49-F238E27FC236}">
                <a16:creationId xmlns:a16="http://schemas.microsoft.com/office/drawing/2014/main" id="{089CEB50-C09E-6443-A46E-C24D1B218734}"/>
              </a:ext>
            </a:extLst>
          </p:cNvPr>
          <p:cNvSpPr txBox="1"/>
          <p:nvPr userDrawn="1"/>
        </p:nvSpPr>
        <p:spPr>
          <a:xfrm>
            <a:off x="9420008" y="3307469"/>
            <a:ext cx="199701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dienstverlening aan burgers en bedrijven</a:t>
            </a:r>
          </a:p>
          <a:p>
            <a:pPr eaLnBrk="0" hangingPunct="0">
              <a:lnSpc>
                <a:spcPct val="100000"/>
              </a:lnSpc>
            </a:pPr>
            <a:r>
              <a:rPr lang="nl-NL" sz="1000" kern="1200" dirty="0">
                <a:solidFill>
                  <a:schemeClr val="tx1"/>
                </a:solidFill>
                <a:effectLst/>
                <a:latin typeface="+mn-lt"/>
                <a:ea typeface="+mn-ea"/>
                <a:cs typeface="+mn-cs"/>
              </a:rPr>
              <a:t>is veilig, herkenbaar en makkelijk door het gebruik van uniforme standaarden</a:t>
            </a:r>
          </a:p>
          <a:p>
            <a:pPr eaLnBrk="0" hangingPunct="0">
              <a:lnSpc>
                <a:spcPct val="100000"/>
              </a:lnSpc>
            </a:pPr>
            <a:r>
              <a:rPr lang="nl-NL" sz="1000" kern="1200" dirty="0">
                <a:solidFill>
                  <a:schemeClr val="tx1"/>
                </a:solidFill>
                <a:effectLst/>
                <a:latin typeface="+mn-lt"/>
                <a:ea typeface="+mn-ea"/>
                <a:cs typeface="+mn-cs"/>
              </a:rPr>
              <a:t>en stelsels.</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Daarvoor maken we samen sector overstijgende afspraken.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heeft de regie op</a:t>
            </a:r>
          </a:p>
          <a:p>
            <a:pPr eaLnBrk="0" hangingPunct="0">
              <a:lnSpc>
                <a:spcPct val="100000"/>
              </a:lnSpc>
            </a:pPr>
            <a:r>
              <a:rPr lang="nl-NL" sz="1000" kern="1200" dirty="0">
                <a:solidFill>
                  <a:schemeClr val="tx1"/>
                </a:solidFill>
                <a:effectLst/>
                <a:latin typeface="+mn-lt"/>
                <a:ea typeface="+mn-ea"/>
                <a:cs typeface="+mn-cs"/>
              </a:rPr>
              <a:t>het maken, vastleggen</a:t>
            </a:r>
          </a:p>
          <a:p>
            <a:pPr eaLnBrk="0" hangingPunct="0">
              <a:lnSpc>
                <a:spcPct val="100000"/>
              </a:lnSpc>
            </a:pPr>
            <a:r>
              <a:rPr lang="nl-NL" sz="1000" kern="1200" dirty="0">
                <a:solidFill>
                  <a:schemeClr val="tx1"/>
                </a:solidFill>
                <a:effectLst/>
                <a:latin typeface="+mn-lt"/>
                <a:ea typeface="+mn-ea"/>
                <a:cs typeface="+mn-cs"/>
              </a:rPr>
              <a:t>en actualiseren van die afspraken en organiseert </a:t>
            </a:r>
            <a:r>
              <a:rPr lang="nl-NL" sz="1000" kern="1200">
                <a:solidFill>
                  <a:schemeClr val="tx1"/>
                </a:solidFill>
                <a:effectLst/>
                <a:latin typeface="+mn-lt"/>
                <a:ea typeface="+mn-ea"/>
                <a:cs typeface="+mn-cs"/>
              </a:rPr>
              <a:t>daarvoor publiek-private </a:t>
            </a:r>
            <a:r>
              <a:rPr lang="nl-NL" sz="1000" kern="1200" dirty="0">
                <a:solidFill>
                  <a:schemeClr val="tx1"/>
                </a:solidFill>
                <a:effectLst/>
                <a:latin typeface="+mn-lt"/>
                <a:ea typeface="+mn-ea"/>
                <a:cs typeface="+mn-cs"/>
              </a:rPr>
              <a:t>samenwerking.</a:t>
            </a:r>
          </a:p>
        </p:txBody>
      </p:sp>
      <p:cxnSp>
        <p:nvCxnSpPr>
          <p:cNvPr id="41" name="Straight Connector 8">
            <a:extLst>
              <a:ext uri="{FF2B5EF4-FFF2-40B4-BE49-F238E27FC236}">
                <a16:creationId xmlns:a16="http://schemas.microsoft.com/office/drawing/2014/main" id="{A2511EAB-52DE-7A45-BF7B-52D972E671CD}"/>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4E27D129-A232-5344-8803-9E86ACD54AE1}"/>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971194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 Centrale boodschap + domeine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grpSp>
        <p:nvGrpSpPr>
          <p:cNvPr id="2" name="Groep 1">
            <a:extLst>
              <a:ext uri="{FF2B5EF4-FFF2-40B4-BE49-F238E27FC236}">
                <a16:creationId xmlns:a16="http://schemas.microsoft.com/office/drawing/2014/main" id="{A45183C3-A470-5249-9062-F3AB735C6B7E}"/>
              </a:ext>
            </a:extLst>
          </p:cNvPr>
          <p:cNvGrpSpPr/>
          <p:nvPr userDrawn="1"/>
        </p:nvGrpSpPr>
        <p:grpSpPr>
          <a:xfrm>
            <a:off x="753171" y="2380205"/>
            <a:ext cx="10764538" cy="2540982"/>
            <a:chOff x="1506537" y="5516650"/>
            <a:chExt cx="21531880" cy="5081964"/>
          </a:xfrm>
        </p:grpSpPr>
        <p:sp>
          <p:nvSpPr>
            <p:cNvPr id="12" name="Tekstvak 11">
              <a:extLst>
                <a:ext uri="{FF2B5EF4-FFF2-40B4-BE49-F238E27FC236}">
                  <a16:creationId xmlns:a16="http://schemas.microsoft.com/office/drawing/2014/main" id="{E9CA1229-1726-EC45-B30C-3F785FEF7BC4}"/>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14" name="Tekstvak 13">
              <a:extLst>
                <a:ext uri="{FF2B5EF4-FFF2-40B4-BE49-F238E27FC236}">
                  <a16:creationId xmlns:a16="http://schemas.microsoft.com/office/drawing/2014/main" id="{9B4D0847-5D26-FE4E-981B-6A8F12F9C49A}"/>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15" name="Tekstvak 14">
              <a:extLst>
                <a:ext uri="{FF2B5EF4-FFF2-40B4-BE49-F238E27FC236}">
                  <a16:creationId xmlns:a16="http://schemas.microsoft.com/office/drawing/2014/main" id="{6119D2B6-C751-2249-A144-BCE48F96AA83}"/>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16" name="Tekstvak 15">
              <a:extLst>
                <a:ext uri="{FF2B5EF4-FFF2-40B4-BE49-F238E27FC236}">
                  <a16:creationId xmlns:a16="http://schemas.microsoft.com/office/drawing/2014/main" id="{A7CB083D-98FB-FC4B-ACBB-88B3D899262B}"/>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17" name="Tekstvak 16">
              <a:extLst>
                <a:ext uri="{FF2B5EF4-FFF2-40B4-BE49-F238E27FC236}">
                  <a16:creationId xmlns:a16="http://schemas.microsoft.com/office/drawing/2014/main" id="{27658245-9BAD-3543-B0A1-4452188CA6A2}"/>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19" name="Afbeelding 18">
              <a:extLst>
                <a:ext uri="{FF2B5EF4-FFF2-40B4-BE49-F238E27FC236}">
                  <a16:creationId xmlns:a16="http://schemas.microsoft.com/office/drawing/2014/main" id="{12A9600F-7BDF-954C-84F2-C0D37ADC516A}"/>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cxnSp>
        <p:nvCxnSpPr>
          <p:cNvPr id="24" name="Straight Connector 8">
            <a:extLst>
              <a:ext uri="{FF2B5EF4-FFF2-40B4-BE49-F238E27FC236}">
                <a16:creationId xmlns:a16="http://schemas.microsoft.com/office/drawing/2014/main" id="{A86A9338-608F-5246-A82E-34EA0E531728}"/>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4B8A03A-FF4E-A646-AD0D-030EA500E577}"/>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1709417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 Missie Logiu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Missie van Logius</a:t>
            </a:r>
          </a:p>
        </p:txBody>
      </p:sp>
      <p:sp>
        <p:nvSpPr>
          <p:cNvPr id="21" name="Afgeronde rechthoek 20">
            <a:extLst>
              <a:ext uri="{FF2B5EF4-FFF2-40B4-BE49-F238E27FC236}">
                <a16:creationId xmlns:a16="http://schemas.microsoft.com/office/drawing/2014/main" id="{3CF99B95-9F48-3148-AC26-EFE5C107E7BB}"/>
              </a:ext>
            </a:extLst>
          </p:cNvPr>
          <p:cNvSpPr/>
          <p:nvPr userDrawn="1"/>
        </p:nvSpPr>
        <p:spPr>
          <a:xfrm>
            <a:off x="674289" y="1853828"/>
            <a:ext cx="10843420" cy="983522"/>
          </a:xfrm>
          <a:prstGeom prst="roundRect">
            <a:avLst/>
          </a:prstGeom>
          <a:solidFill>
            <a:srgbClr val="EB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Logius gelooft in een overheid die altijd, overal en voor iedereen beschikbaar en toegankelijk is. Daarom bieden we</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Publieke organisaties producten en diensten waarmee we er samen voor zorgen dat burgers en bedrijven digitaal</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zaken kunnen regelen met de overheid. Dat doen we vakkundig, betrouwbaar en in eenvoud. </a:t>
            </a:r>
          </a:p>
        </p:txBody>
      </p:sp>
      <p:grpSp>
        <p:nvGrpSpPr>
          <p:cNvPr id="22" name="Groep 21">
            <a:extLst>
              <a:ext uri="{FF2B5EF4-FFF2-40B4-BE49-F238E27FC236}">
                <a16:creationId xmlns:a16="http://schemas.microsoft.com/office/drawing/2014/main" id="{85FC5992-31CA-D841-A26F-65A4F60D56CE}"/>
              </a:ext>
            </a:extLst>
          </p:cNvPr>
          <p:cNvGrpSpPr/>
          <p:nvPr userDrawn="1"/>
        </p:nvGrpSpPr>
        <p:grpSpPr>
          <a:xfrm>
            <a:off x="753171" y="3183028"/>
            <a:ext cx="10764538" cy="2540982"/>
            <a:chOff x="1506537" y="5516650"/>
            <a:chExt cx="21531880" cy="5081964"/>
          </a:xfrm>
        </p:grpSpPr>
        <p:sp>
          <p:nvSpPr>
            <p:cNvPr id="23" name="Tekstvak 22">
              <a:extLst>
                <a:ext uri="{FF2B5EF4-FFF2-40B4-BE49-F238E27FC236}">
                  <a16:creationId xmlns:a16="http://schemas.microsoft.com/office/drawing/2014/main" id="{CB12E3FA-BEB7-AF40-A3D9-964AE9A46783}"/>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24" name="Tekstvak 23">
              <a:extLst>
                <a:ext uri="{FF2B5EF4-FFF2-40B4-BE49-F238E27FC236}">
                  <a16:creationId xmlns:a16="http://schemas.microsoft.com/office/drawing/2014/main" id="{CB07EF12-E302-284F-9F61-01A992055B17}"/>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25" name="Tekstvak 24">
              <a:extLst>
                <a:ext uri="{FF2B5EF4-FFF2-40B4-BE49-F238E27FC236}">
                  <a16:creationId xmlns:a16="http://schemas.microsoft.com/office/drawing/2014/main" id="{583A5319-07F3-A34E-B751-D51D64287EB7}"/>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26" name="Tekstvak 25">
              <a:extLst>
                <a:ext uri="{FF2B5EF4-FFF2-40B4-BE49-F238E27FC236}">
                  <a16:creationId xmlns:a16="http://schemas.microsoft.com/office/drawing/2014/main" id="{DB2C64B5-7948-EE40-9CFF-58B69917D164}"/>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27" name="Tekstvak 26">
              <a:extLst>
                <a:ext uri="{FF2B5EF4-FFF2-40B4-BE49-F238E27FC236}">
                  <a16:creationId xmlns:a16="http://schemas.microsoft.com/office/drawing/2014/main" id="{4DA06A8A-5E14-974C-8069-09E564FEB206}"/>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28" name="Afbeelding 27">
              <a:extLst>
                <a:ext uri="{FF2B5EF4-FFF2-40B4-BE49-F238E27FC236}">
                  <a16:creationId xmlns:a16="http://schemas.microsoft.com/office/drawing/2014/main" id="{ED408CFB-9942-C14F-B152-CECF291EA34C}"/>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spTree>
    <p:extLst>
      <p:ext uri="{BB962C8B-B14F-4D97-AF65-F5344CB8AC3E}">
        <p14:creationId xmlns:p14="http://schemas.microsoft.com/office/powerpoint/2010/main" val="3496138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6 Missie Logius en kernwaarden">
    <p:spTree>
      <p:nvGrpSpPr>
        <p:cNvPr id="1" name=""/>
        <p:cNvGrpSpPr/>
        <p:nvPr/>
      </p:nvGrpSpPr>
      <p:grpSpPr>
        <a:xfrm>
          <a:off x="0" y="0"/>
          <a:ext cx="0" cy="0"/>
          <a:chOff x="0" y="0"/>
          <a:chExt cx="0" cy="0"/>
        </a:xfrm>
      </p:grpSpPr>
      <p:pic>
        <p:nvPicPr>
          <p:cNvPr id="54" name="Afbeelding 53" descr="Afbeelding met tekst&#10;&#10;Automatisch gegenereerde beschrijving">
            <a:extLst>
              <a:ext uri="{FF2B5EF4-FFF2-40B4-BE49-F238E27FC236}">
                <a16:creationId xmlns:a16="http://schemas.microsoft.com/office/drawing/2014/main" id="{69927C9B-06B7-BB40-A5DE-06942AE471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463438" cy="647700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46" name="Straight Connector 11">
            <a:extLst>
              <a:ext uri="{FF2B5EF4-FFF2-40B4-BE49-F238E27FC236}">
                <a16:creationId xmlns:a16="http://schemas.microsoft.com/office/drawing/2014/main" id="{8B883E43-0EEB-A74B-9E92-E5164F2EF47E}"/>
              </a:ext>
            </a:extLst>
          </p:cNvPr>
          <p:cNvCxnSpPr>
            <a:cxnSpLocks/>
          </p:cNvCxnSpPr>
          <p:nvPr userDrawn="1"/>
        </p:nvCxnSpPr>
        <p:spPr>
          <a:xfrm>
            <a:off x="675547" y="2017249"/>
            <a:ext cx="4594267"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AC1089E8-7FEB-C944-A0B8-A8F578372B39}"/>
              </a:ext>
            </a:extLst>
          </p:cNvPr>
          <p:cNvSpPr txBox="1"/>
          <p:nvPr userDrawn="1"/>
        </p:nvSpPr>
        <p:spPr>
          <a:xfrm>
            <a:off x="680791" y="1425582"/>
            <a:ext cx="4589023" cy="451459"/>
          </a:xfrm>
          <a:prstGeom prst="rect">
            <a:avLst/>
          </a:prstGeom>
          <a:noFill/>
        </p:spPr>
        <p:txBody>
          <a:bodyPr wrap="square" rtlCol="0" anchor="b" anchorCtr="0">
            <a:noAutofit/>
          </a:bodyPr>
          <a:lstStyle/>
          <a:p>
            <a:pPr algn="l"/>
            <a:r>
              <a:rPr lang="nl-NL" sz="2400" b="1" dirty="0">
                <a:solidFill>
                  <a:srgbClr val="39870C"/>
                </a:solidFill>
              </a:rPr>
              <a:t>Missie Logius</a:t>
            </a:r>
          </a:p>
        </p:txBody>
      </p:sp>
      <p:sp>
        <p:nvSpPr>
          <p:cNvPr id="48" name="Tekstvak 47">
            <a:extLst>
              <a:ext uri="{FF2B5EF4-FFF2-40B4-BE49-F238E27FC236}">
                <a16:creationId xmlns:a16="http://schemas.microsoft.com/office/drawing/2014/main" id="{C5D8E953-FDC7-9C47-A682-7BB2D7AF7A86}"/>
              </a:ext>
            </a:extLst>
          </p:cNvPr>
          <p:cNvSpPr txBox="1"/>
          <p:nvPr userDrawn="1"/>
        </p:nvSpPr>
        <p:spPr>
          <a:xfrm>
            <a:off x="674290" y="2232425"/>
            <a:ext cx="4595524" cy="2956244"/>
          </a:xfrm>
          <a:prstGeom prst="rect">
            <a:avLst/>
          </a:prstGeom>
          <a:noFill/>
        </p:spPr>
        <p:txBody>
          <a:bodyPr wrap="square" rtlCol="0">
            <a:noAutofit/>
          </a:bodyPr>
          <a:lstStyle/>
          <a:p>
            <a:pPr algn="l"/>
            <a:r>
              <a:rPr lang="nl-NL" sz="1600" b="0" i="0" u="none" strike="noStrike" kern="1200" dirty="0">
                <a:solidFill>
                  <a:schemeClr val="tx1"/>
                </a:solidFill>
                <a:effectLst/>
                <a:latin typeface="+mn-lt"/>
                <a:ea typeface="+mn-ea"/>
                <a:cs typeface="+mn-cs"/>
              </a:rPr>
              <a:t>Logius gelooft in een overheid 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a:t>
            </a:r>
          </a:p>
          <a:p>
            <a:pPr algn="l"/>
            <a:r>
              <a:rPr lang="nl-NL" sz="1600" b="0" i="0" u="none" strike="noStrike" kern="1200" dirty="0">
                <a:solidFill>
                  <a:schemeClr val="tx1"/>
                </a:solidFill>
                <a:effectLst/>
                <a:latin typeface="+mn-lt"/>
                <a:ea typeface="+mn-ea"/>
                <a:cs typeface="+mn-cs"/>
              </a:rPr>
              <a:t>en in eenvoud.</a:t>
            </a:r>
            <a:endParaRPr lang="nl-NL" sz="1600" dirty="0"/>
          </a:p>
        </p:txBody>
      </p:sp>
      <p:sp>
        <p:nvSpPr>
          <p:cNvPr id="49" name="Tekstvak 48">
            <a:extLst>
              <a:ext uri="{FF2B5EF4-FFF2-40B4-BE49-F238E27FC236}">
                <a16:creationId xmlns:a16="http://schemas.microsoft.com/office/drawing/2014/main" id="{A1A3BD5F-40EB-1F42-9BE9-EEA10317D70A}"/>
              </a:ext>
            </a:extLst>
          </p:cNvPr>
          <p:cNvSpPr txBox="1"/>
          <p:nvPr userDrawn="1"/>
        </p:nvSpPr>
        <p:spPr>
          <a:xfrm>
            <a:off x="7191888" y="260105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In eenvoud</a:t>
            </a:r>
            <a:endParaRPr lang="nl-NL" sz="1600" kern="1200" dirty="0">
              <a:solidFill>
                <a:srgbClr val="39870C"/>
              </a:solidFill>
              <a:effectLst/>
              <a:latin typeface="+mn-lt"/>
              <a:ea typeface="+mn-ea"/>
              <a:cs typeface="+mn-cs"/>
            </a:endParaRPr>
          </a:p>
        </p:txBody>
      </p:sp>
      <p:sp>
        <p:nvSpPr>
          <p:cNvPr id="50" name="Tekstvak 49">
            <a:extLst>
              <a:ext uri="{FF2B5EF4-FFF2-40B4-BE49-F238E27FC236}">
                <a16:creationId xmlns:a16="http://schemas.microsoft.com/office/drawing/2014/main" id="{A5BC0D37-1CD2-F04E-B9A6-D9E0C58DF419}"/>
              </a:ext>
            </a:extLst>
          </p:cNvPr>
          <p:cNvSpPr txBox="1"/>
          <p:nvPr userDrawn="1"/>
        </p:nvSpPr>
        <p:spPr>
          <a:xfrm>
            <a:off x="7191888" y="3608561"/>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Betrouwbaar</a:t>
            </a:r>
            <a:endParaRPr lang="nl-NL" sz="1600" kern="1200" dirty="0">
              <a:solidFill>
                <a:srgbClr val="39870C"/>
              </a:solidFill>
              <a:effectLst/>
              <a:latin typeface="+mn-lt"/>
              <a:ea typeface="+mn-ea"/>
              <a:cs typeface="+mn-cs"/>
            </a:endParaRPr>
          </a:p>
        </p:txBody>
      </p:sp>
      <p:sp>
        <p:nvSpPr>
          <p:cNvPr id="51" name="Tekstvak 50">
            <a:extLst>
              <a:ext uri="{FF2B5EF4-FFF2-40B4-BE49-F238E27FC236}">
                <a16:creationId xmlns:a16="http://schemas.microsoft.com/office/drawing/2014/main" id="{C921AE7F-471D-024C-814F-1376CCC74010}"/>
              </a:ext>
            </a:extLst>
          </p:cNvPr>
          <p:cNvSpPr txBox="1"/>
          <p:nvPr userDrawn="1"/>
        </p:nvSpPr>
        <p:spPr>
          <a:xfrm>
            <a:off x="7191888" y="460628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Vakkundig</a:t>
            </a:r>
            <a:endParaRPr lang="nl-NL" sz="1600" kern="1200" dirty="0">
              <a:solidFill>
                <a:srgbClr val="39870C"/>
              </a:solidFill>
              <a:effectLst/>
              <a:latin typeface="+mn-lt"/>
              <a:ea typeface="+mn-ea"/>
              <a:cs typeface="+mn-cs"/>
            </a:endParaRPr>
          </a:p>
        </p:txBody>
      </p:sp>
      <p:pic>
        <p:nvPicPr>
          <p:cNvPr id="52" name="Afbeelding 51">
            <a:extLst>
              <a:ext uri="{FF2B5EF4-FFF2-40B4-BE49-F238E27FC236}">
                <a16:creationId xmlns:a16="http://schemas.microsoft.com/office/drawing/2014/main" id="{D4E32D6A-0759-CF45-902E-74D38F33882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71010" y="2309539"/>
            <a:ext cx="2423096" cy="3802337"/>
          </a:xfrm>
          <a:prstGeom prst="rect">
            <a:avLst/>
          </a:prstGeom>
        </p:spPr>
      </p:pic>
    </p:spTree>
    <p:extLst>
      <p:ext uri="{BB962C8B-B14F-4D97-AF65-F5344CB8AC3E}">
        <p14:creationId xmlns:p14="http://schemas.microsoft.com/office/powerpoint/2010/main" val="3829854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 (Missie)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 name="Tekstvak 42">
            <a:extLst>
              <a:ext uri="{FF2B5EF4-FFF2-40B4-BE49-F238E27FC236}">
                <a16:creationId xmlns:a16="http://schemas.microsoft.com/office/drawing/2014/main" id="{8A9285C1-F543-4146-A709-25BCAD8A48CC}"/>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Logius gelooft in een overheid</a:t>
            </a:r>
          </a:p>
          <a:p>
            <a:pPr algn="ctr"/>
            <a:r>
              <a:rPr lang="nl-NL" sz="1600" b="0" i="0" u="none" strike="noStrike" kern="1200" dirty="0">
                <a:solidFill>
                  <a:schemeClr val="bg1"/>
                </a:solidFill>
                <a:effectLst/>
                <a:latin typeface="+mn-lt"/>
                <a:ea typeface="+mn-ea"/>
                <a:cs typeface="+mn-cs"/>
              </a:rPr>
              <a:t>die altijd, overal en voor iedereen beschikbaar en toegankelijk is.</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Daarom bieden we publieke organisaties producten en diensten waarmee we er samen voor zorgen dat burgers en bedrijven digitaal zaken kunnen regelen met de overheid. </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Dat doen we betrouwbaar, vakkundig en in eenvoud.</a:t>
            </a:r>
            <a:endParaRPr lang="nl-NL" sz="1600" dirty="0">
              <a:solidFill>
                <a:schemeClr val="bg1"/>
              </a:solidFill>
            </a:endParaRPr>
          </a:p>
        </p:txBody>
      </p:sp>
    </p:spTree>
    <p:extLst>
      <p:ext uri="{BB962C8B-B14F-4D97-AF65-F5344CB8AC3E}">
        <p14:creationId xmlns:p14="http://schemas.microsoft.com/office/powerpoint/2010/main" val="12159737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 Missie Logius met illustrati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De missie van Logius</a:t>
            </a:r>
          </a:p>
        </p:txBody>
      </p:sp>
      <p:sp>
        <p:nvSpPr>
          <p:cNvPr id="43" name="Tekstvak 42">
            <a:extLst>
              <a:ext uri="{FF2B5EF4-FFF2-40B4-BE49-F238E27FC236}">
                <a16:creationId xmlns:a16="http://schemas.microsoft.com/office/drawing/2014/main" id="{54F08398-8449-0441-B57F-11DCB6022664}"/>
              </a:ext>
            </a:extLst>
          </p:cNvPr>
          <p:cNvSpPr txBox="1"/>
          <p:nvPr userDrawn="1"/>
        </p:nvSpPr>
        <p:spPr>
          <a:xfrm>
            <a:off x="674290" y="1863000"/>
            <a:ext cx="3833115" cy="3851947"/>
          </a:xfrm>
          <a:prstGeom prst="rect">
            <a:avLst/>
          </a:prstGeom>
          <a:noFill/>
        </p:spPr>
        <p:txBody>
          <a:bodyPr wrap="square" rtlCol="0" anchor="ctr">
            <a:noAutofit/>
          </a:bodyPr>
          <a:lstStyle/>
          <a:p>
            <a:pPr algn="l"/>
            <a:r>
              <a:rPr lang="nl-NL" sz="1600" b="0" i="0" u="none" strike="noStrike" kern="1200" dirty="0">
                <a:solidFill>
                  <a:schemeClr val="tx1"/>
                </a:solidFill>
                <a:effectLst/>
                <a:latin typeface="+mn-lt"/>
                <a:ea typeface="+mn-ea"/>
                <a:cs typeface="+mn-cs"/>
              </a:rPr>
              <a:t>Logius gelooft in een overheid</a:t>
            </a:r>
          </a:p>
          <a:p>
            <a:pPr algn="l"/>
            <a:r>
              <a:rPr lang="nl-NL" sz="1600" b="0" i="0" u="none" strike="noStrike" kern="1200" dirty="0">
                <a:solidFill>
                  <a:schemeClr val="tx1"/>
                </a:solidFill>
                <a:effectLst/>
                <a:latin typeface="+mn-lt"/>
                <a:ea typeface="+mn-ea"/>
                <a:cs typeface="+mn-cs"/>
              </a:rPr>
              <a:t>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en in eenvoud.</a:t>
            </a:r>
            <a:endParaRPr lang="nl-NL" sz="1600" dirty="0">
              <a:solidFill>
                <a:schemeClr val="tx1"/>
              </a:solidFill>
            </a:endParaRPr>
          </a:p>
        </p:txBody>
      </p:sp>
      <p:pic>
        <p:nvPicPr>
          <p:cNvPr id="3" name="Afbeelding 2" descr="Afbeelding met tekst&#10;&#10;Automatisch gegenereerde beschrijving">
            <a:extLst>
              <a:ext uri="{FF2B5EF4-FFF2-40B4-BE49-F238E27FC236}">
                <a16:creationId xmlns:a16="http://schemas.microsoft.com/office/drawing/2014/main" id="{6D29154E-0585-2947-AF34-73A73B19A4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17119" y="2007373"/>
            <a:ext cx="6976523" cy="3777143"/>
          </a:xfrm>
          <a:prstGeom prst="rect">
            <a:avLst/>
          </a:prstGeom>
        </p:spPr>
      </p:pic>
    </p:spTree>
    <p:extLst>
      <p:ext uri="{BB962C8B-B14F-4D97-AF65-F5344CB8AC3E}">
        <p14:creationId xmlns:p14="http://schemas.microsoft.com/office/powerpoint/2010/main" val="13420235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9 (Centrale Boodschap) -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7" name="Tekstvak 42">
            <a:extLst>
              <a:ext uri="{FF2B5EF4-FFF2-40B4-BE49-F238E27FC236}">
                <a16:creationId xmlns:a16="http://schemas.microsoft.com/office/drawing/2014/main" id="{91E5C927-1049-A140-86D5-817192C12723}"/>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Samen zorgen we voor een digitale overheid </a:t>
            </a:r>
          </a:p>
          <a:p>
            <a:pPr algn="ctr"/>
            <a:r>
              <a:rPr lang="nl-NL" sz="1600" b="0" i="0" u="none" strike="noStrike" kern="1200" dirty="0">
                <a:solidFill>
                  <a:schemeClr val="bg1"/>
                </a:solidFill>
                <a:effectLst/>
                <a:latin typeface="+mn-lt"/>
                <a:ea typeface="+mn-ea"/>
                <a:cs typeface="+mn-cs"/>
              </a:rPr>
              <a:t>die werkt voor iedereen. </a:t>
            </a:r>
            <a:endParaRPr lang="nl-NL" sz="1600" dirty="0">
              <a:solidFill>
                <a:schemeClr val="bg1"/>
              </a:solidFill>
            </a:endParaRPr>
          </a:p>
        </p:txBody>
      </p:sp>
    </p:spTree>
    <p:extLst>
      <p:ext uri="{BB962C8B-B14F-4D97-AF65-F5344CB8AC3E}">
        <p14:creationId xmlns:p14="http://schemas.microsoft.com/office/powerpoint/2010/main" val="120373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lvl1pPr defTabSz="457017">
              <a:defRPr/>
            </a:lvl1pPr>
          </a:lstStyle>
          <a:p>
            <a:pPr defTabSz="914217"/>
            <a:r>
              <a:rPr lang="nl-NL" sz="2400" dirty="0" err="1">
                <a:solidFill>
                  <a:srgbClr val="39870C"/>
                </a:solidFill>
                <a:latin typeface="+mj-lt"/>
              </a:rPr>
              <a:t>Roadmap</a:t>
            </a:r>
            <a:endParaRPr lang="nl-NL" sz="24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t="12962"/>
          <a:stretch/>
        </p:blipFill>
        <p:spPr>
          <a:xfrm>
            <a:off x="-85049" y="1626560"/>
            <a:ext cx="12318684" cy="5327130"/>
          </a:xfrm>
          <a:prstGeom prst="rect">
            <a:avLst/>
          </a:prstGeom>
        </p:spPr>
      </p:pic>
    </p:spTree>
    <p:extLst>
      <p:ext uri="{BB962C8B-B14F-4D97-AF65-F5344CB8AC3E}">
        <p14:creationId xmlns:p14="http://schemas.microsoft.com/office/powerpoint/2010/main" val="251136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2 Toega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988221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 Visual domeinen">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36D67B7-43E2-2241-8D2A-60D85FC90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34"/>
          <a:stretch/>
        </p:blipFill>
        <p:spPr>
          <a:xfrm>
            <a:off x="423284" y="1045545"/>
            <a:ext cx="11345433" cy="5812455"/>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3308707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 Toega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cxnSp>
        <p:nvCxnSpPr>
          <p:cNvPr id="13" name="Straight Connector 11">
            <a:extLst>
              <a:ext uri="{FF2B5EF4-FFF2-40B4-BE49-F238E27FC236}">
                <a16:creationId xmlns:a16="http://schemas.microsoft.com/office/drawing/2014/main" id="{5CCC342B-AFEF-3446-92BB-68EC0D7E48FC}"/>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3DA189A9-8435-674E-9086-BF70C66EDE49}"/>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17" name="Tekstvak 16">
            <a:extLst>
              <a:ext uri="{FF2B5EF4-FFF2-40B4-BE49-F238E27FC236}">
                <a16:creationId xmlns:a16="http://schemas.microsoft.com/office/drawing/2014/main" id="{9F0D01FF-6353-3742-AD0C-0C9447884F82}"/>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spTree>
    <p:extLst>
      <p:ext uri="{BB962C8B-B14F-4D97-AF65-F5344CB8AC3E}">
        <p14:creationId xmlns:p14="http://schemas.microsoft.com/office/powerpoint/2010/main" val="2202814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 Toegang Kernboodschap met illustratie">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657DD06-3159-7844-A0B8-10A1256450E2}"/>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4" name="Afbeelding 13">
            <a:extLst>
              <a:ext uri="{FF2B5EF4-FFF2-40B4-BE49-F238E27FC236}">
                <a16:creationId xmlns:a16="http://schemas.microsoft.com/office/drawing/2014/main" id="{E08DB017-C0CC-1A41-82D3-8D5F901A8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095749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 Toegang Tussenblad">
    <p:bg>
      <p:bgPr>
        <a:solidFill>
          <a:schemeClr val="accent2"/>
        </a:solidFill>
        <a:effectLst/>
      </p:bgPr>
    </p:bg>
    <p:spTree>
      <p:nvGrpSpPr>
        <p:cNvPr id="1" name=""/>
        <p:cNvGrpSpPr/>
        <p:nvPr/>
      </p:nvGrpSpPr>
      <p:grpSpPr>
        <a:xfrm>
          <a:off x="0" y="0"/>
          <a:ext cx="0" cy="0"/>
          <a:chOff x="0" y="0"/>
          <a:chExt cx="0" cy="0"/>
        </a:xfrm>
      </p:grpSpPr>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32" name="Picture 31">
            <a:extLst>
              <a:ext uri="{FF2B5EF4-FFF2-40B4-BE49-F238E27FC236}">
                <a16:creationId xmlns:a16="http://schemas.microsoft.com/office/drawing/2014/main" id="{C81DD064-4EF2-DC48-8B4B-25D2A37845BF}"/>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42655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 Toegang Tussenblad met tekst">
    <p:bg>
      <p:bgPr>
        <a:solidFill>
          <a:srgbClr val="E17000"/>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23" name="Tekstvak 4">
            <a:extLst>
              <a:ext uri="{FF2B5EF4-FFF2-40B4-BE49-F238E27FC236}">
                <a16:creationId xmlns:a16="http://schemas.microsoft.com/office/drawing/2014/main" id="{5F403CDF-484D-F747-AFC5-269CA916EBF2}"/>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24" name="Picture 23">
            <a:extLst>
              <a:ext uri="{FF2B5EF4-FFF2-40B4-BE49-F238E27FC236}">
                <a16:creationId xmlns:a16="http://schemas.microsoft.com/office/drawing/2014/main" id="{F3FBC45E-81C6-3F45-86D7-2FBE47219CCB}"/>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5" name="Oval 24">
            <a:extLst>
              <a:ext uri="{FF2B5EF4-FFF2-40B4-BE49-F238E27FC236}">
                <a16:creationId xmlns:a16="http://schemas.microsoft.com/office/drawing/2014/main" id="{100148D0-93D0-E14F-BDAE-D82C7F326F48}"/>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6" name="Oval 25">
            <a:extLst>
              <a:ext uri="{FF2B5EF4-FFF2-40B4-BE49-F238E27FC236}">
                <a16:creationId xmlns:a16="http://schemas.microsoft.com/office/drawing/2014/main" id="{62A4AFB5-0316-6740-9A10-7BFB7F090206}"/>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7" name="Oval 26">
            <a:extLst>
              <a:ext uri="{FF2B5EF4-FFF2-40B4-BE49-F238E27FC236}">
                <a16:creationId xmlns:a16="http://schemas.microsoft.com/office/drawing/2014/main" id="{3D882616-40FC-5741-B25A-F53D270A2752}"/>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8" name="Oval 27">
            <a:extLst>
              <a:ext uri="{FF2B5EF4-FFF2-40B4-BE49-F238E27FC236}">
                <a16:creationId xmlns:a16="http://schemas.microsoft.com/office/drawing/2014/main" id="{AF24DEE7-E691-A049-8282-742DA4867F63}"/>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9" name="Oval 28">
            <a:extLst>
              <a:ext uri="{FF2B5EF4-FFF2-40B4-BE49-F238E27FC236}">
                <a16:creationId xmlns:a16="http://schemas.microsoft.com/office/drawing/2014/main" id="{32C487CF-FBE6-4343-9FCF-AAFD41A6029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0672819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 Toegang Tussenblad Oranje">
    <p:bg>
      <p:bgPr>
        <a:solidFill>
          <a:srgbClr val="E17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Toegang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D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5" name="Afbeelding 4">
            <a:extLst>
              <a:ext uri="{FF2B5EF4-FFF2-40B4-BE49-F238E27FC236}">
                <a16:creationId xmlns:a16="http://schemas.microsoft.com/office/drawing/2014/main" id="{48FF222A-C29B-754C-BC00-28ABFD8EFD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4895229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7 Toega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650281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8 Toegang visual links - Tekst rechts">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694EA0F2-8BB0-C941-8081-2A221CE58B96}"/>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6" name="Graphic 15">
            <a:extLst>
              <a:ext uri="{FF2B5EF4-FFF2-40B4-BE49-F238E27FC236}">
                <a16:creationId xmlns:a16="http://schemas.microsoft.com/office/drawing/2014/main" id="{685B02D8-94FE-E743-BF10-FCCF83D615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1070088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9 Toegang Beeld voorbeeld – tekst">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6C17972-288F-054E-8236-F58300453B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5546302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10 Toegang Illustratie - Teks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43FF0B-77E7-4F47-8E9E-79C2AF5418C0}"/>
              </a:ext>
            </a:extLst>
          </p:cNvPr>
          <p:cNvPicPr>
            <a:picLocks noChangeAspect="1"/>
          </p:cNvPicPr>
          <p:nvPr userDrawn="1"/>
        </p:nvPicPr>
        <p:blipFill>
          <a:blip r:embed="rId2"/>
          <a:stretch>
            <a:fillRect/>
          </a:stretch>
        </p:blipFill>
        <p:spPr>
          <a:xfrm>
            <a:off x="8156924" y="232200"/>
            <a:ext cx="4035076" cy="475834"/>
          </a:xfrm>
          <a:prstGeom prst="rect">
            <a:avLst/>
          </a:prstGeom>
        </p:spPr>
      </p:pic>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4" name="Tekstvak 13">
            <a:extLst>
              <a:ext uri="{FF2B5EF4-FFF2-40B4-BE49-F238E27FC236}">
                <a16:creationId xmlns:a16="http://schemas.microsoft.com/office/drawing/2014/main" id="{B2067669-1CC0-5846-927A-0A37181306E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pic>
        <p:nvPicPr>
          <p:cNvPr id="3" name="Afbeelding 2">
            <a:extLst>
              <a:ext uri="{FF2B5EF4-FFF2-40B4-BE49-F238E27FC236}">
                <a16:creationId xmlns:a16="http://schemas.microsoft.com/office/drawing/2014/main" id="{3DA71101-4776-4641-B909-F9DB07EAB4D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cxnSp>
        <p:nvCxnSpPr>
          <p:cNvPr id="12" name="Straight Connector 11">
            <a:extLst>
              <a:ext uri="{FF2B5EF4-FFF2-40B4-BE49-F238E27FC236}">
                <a16:creationId xmlns:a16="http://schemas.microsoft.com/office/drawing/2014/main" id="{E8B81A84-3259-1542-B0A4-6B93DA24C243}"/>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9F6AA18-B6C0-4541-8935-089D51462007}"/>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8" name="Text Placeholder 15">
            <a:extLst>
              <a:ext uri="{FF2B5EF4-FFF2-40B4-BE49-F238E27FC236}">
                <a16:creationId xmlns:a16="http://schemas.microsoft.com/office/drawing/2014/main" id="{03FB1E6D-D763-2645-A99F-2C1E9E1F6ADF}"/>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33107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4 Toega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4" name="Picture 6">
            <a:extLst>
              <a:ext uri="{FF2B5EF4-FFF2-40B4-BE49-F238E27FC236}">
                <a16:creationId xmlns:a16="http://schemas.microsoft.com/office/drawing/2014/main" id="{373FBD78-CF79-194C-AE0C-4D2B17A16DD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5" name="Tekstvak 4">
            <a:extLst>
              <a:ext uri="{FF2B5EF4-FFF2-40B4-BE49-F238E27FC236}">
                <a16:creationId xmlns:a16="http://schemas.microsoft.com/office/drawing/2014/main" id="{0A26850D-6BAD-6842-A49D-992D4036E4C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
        <p:nvSpPr>
          <p:cNvPr id="7" name="Tijdelijke aanduiding voor afbeelding 3">
            <a:extLst>
              <a:ext uri="{FF2B5EF4-FFF2-40B4-BE49-F238E27FC236}">
                <a16:creationId xmlns:a16="http://schemas.microsoft.com/office/drawing/2014/main" id="{1285364B-54E1-FE4C-AC63-24684CF4CA1F}"/>
              </a:ext>
            </a:extLst>
          </p:cNvPr>
          <p:cNvSpPr>
            <a:spLocks noGrp="1"/>
          </p:cNvSpPr>
          <p:nvPr userDrawn="1">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332572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1 Toega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17903886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13 Toega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8" name="Picture 6">
            <a:extLst>
              <a:ext uri="{FF2B5EF4-FFF2-40B4-BE49-F238E27FC236}">
                <a16:creationId xmlns:a16="http://schemas.microsoft.com/office/drawing/2014/main" id="{E118A022-2E33-AE43-96B0-C1A78C49367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0" name="Tekstvak 9">
            <a:extLst>
              <a:ext uri="{FF2B5EF4-FFF2-40B4-BE49-F238E27FC236}">
                <a16:creationId xmlns:a16="http://schemas.microsoft.com/office/drawing/2014/main" id="{E6FCF774-F7F6-124D-B2F2-189BDADBB1F4}"/>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34601703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1 Interactie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pic>
        <p:nvPicPr>
          <p:cNvPr id="13" name="Graphic 12">
            <a:extLst>
              <a:ext uri="{FF2B5EF4-FFF2-40B4-BE49-F238E27FC236}">
                <a16:creationId xmlns:a16="http://schemas.microsoft.com/office/drawing/2014/main" id="{A6455DB3-77EF-6540-B258-AD1A724B09B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4" name="Tekstvak 13">
            <a:extLst>
              <a:ext uri="{FF2B5EF4-FFF2-40B4-BE49-F238E27FC236}">
                <a16:creationId xmlns:a16="http://schemas.microsoft.com/office/drawing/2014/main" id="{8B92C893-A9DE-0E48-96BD-91C2062CEDE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62956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2 Interactie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4" name="Straight Connector 11">
            <a:extLst>
              <a:ext uri="{FF2B5EF4-FFF2-40B4-BE49-F238E27FC236}">
                <a16:creationId xmlns:a16="http://schemas.microsoft.com/office/drawing/2014/main" id="{F6CEE914-9D13-D54B-B5CA-8819BC535BB8}"/>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5A6C407-3710-9346-ADD7-4A886ED09A77}"/>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16" name="Tekstvak 15">
            <a:extLst>
              <a:ext uri="{FF2B5EF4-FFF2-40B4-BE49-F238E27FC236}">
                <a16:creationId xmlns:a16="http://schemas.microsoft.com/office/drawing/2014/main" id="{345D07BC-5871-5744-8C5A-1096E40EC17A}"/>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spTree>
    <p:extLst>
      <p:ext uri="{BB962C8B-B14F-4D97-AF65-F5344CB8AC3E}">
        <p14:creationId xmlns:p14="http://schemas.microsoft.com/office/powerpoint/2010/main" val="623714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3 Interactie Tussenblad">
    <p:bg>
      <p:bgPr>
        <a:solidFill>
          <a:srgbClr val="8FCAE7"/>
        </a:solid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31C26AA-4B81-8845-9CF9-4F4B2321F43A}"/>
              </a:ext>
            </a:extLst>
          </p:cNvPr>
          <p:cNvPicPr>
            <a:picLocks noChangeAspect="1"/>
          </p:cNvPicPr>
          <p:nvPr userDrawn="1"/>
        </p:nvPicPr>
        <p:blipFill>
          <a:blip r:embed="rId2"/>
          <a:stretch>
            <a:fillRect/>
          </a:stretch>
        </p:blipFill>
        <p:spPr>
          <a:xfrm>
            <a:off x="5905525" y="2158403"/>
            <a:ext cx="381550" cy="4707018"/>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339455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4 Interactie Tussenblad met tekst">
    <p:bg>
      <p:bgPr>
        <a:solidFill>
          <a:srgbClr val="8FCAE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3">
            <a:extLst>
              <a:ext uri="{FF2B5EF4-FFF2-40B4-BE49-F238E27FC236}">
                <a16:creationId xmlns:a16="http://schemas.microsoft.com/office/drawing/2014/main" id="{C78BA1C6-0528-9540-AF01-7359541FC133}"/>
              </a:ext>
            </a:extLst>
          </p:cNvPr>
          <p:cNvPicPr>
            <a:picLocks noChangeAspect="1"/>
          </p:cNvPicPr>
          <p:nvPr userDrawn="1"/>
        </p:nvPicPr>
        <p:blipFill>
          <a:blip r:embed="rId4"/>
          <a:stretch>
            <a:fillRect/>
          </a:stretch>
        </p:blipFill>
        <p:spPr>
          <a:xfrm>
            <a:off x="5905525" y="2158403"/>
            <a:ext cx="381550" cy="4707018"/>
          </a:xfrm>
          <a:prstGeom prst="rect">
            <a:avLst/>
          </a:prstGeom>
        </p:spPr>
      </p:pic>
      <p:sp>
        <p:nvSpPr>
          <p:cNvPr id="13" name="Tekstvak 4">
            <a:extLst>
              <a:ext uri="{FF2B5EF4-FFF2-40B4-BE49-F238E27FC236}">
                <a16:creationId xmlns:a16="http://schemas.microsoft.com/office/drawing/2014/main" id="{93F48887-FE7F-3C4D-8527-5686CABA38F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8D08F2E8-28E6-2747-8AF8-18DDF62F915F}"/>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E60D734B-A8F6-DB44-A198-EF66B5189E1D}"/>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9CDEDE91-8780-8B4F-99CE-4A7B966D9F7F}"/>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5F11A7B0-8FF7-A441-B1F6-5077DD1410B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E8A02DBF-ACBC-AD48-9A58-BA1BCA3416D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8513759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5 Interactie Tussenblad Blauw">
    <p:bg>
      <p:bgPr>
        <a:solidFill>
          <a:srgbClr val="8FCAE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9F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708CB0CE-339B-0A40-9776-EB1D5B38C2F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9848445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 Interactie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E91DB42A-2CB8-B947-AFD9-ACC196BD576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B1853925-C84F-C34E-98FE-09DCB4FA0512}"/>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871127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 Interactie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8EC5FF76-04FD-B440-A85F-2F11C9B615EF}"/>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D1148763-D20F-124E-85D9-BE7FD297FA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3673826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 Interactie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E38F03C-4AC6-E647-BD35-3AF822BCC4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4025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6 Interactie Tussenblad Licht Blauw">
    <p:bg>
      <p:bgPr>
        <a:solidFill>
          <a:srgbClr val="E9F4F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8FCA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4" name="Afbeelding 3">
            <a:extLst>
              <a:ext uri="{FF2B5EF4-FFF2-40B4-BE49-F238E27FC236}">
                <a16:creationId xmlns:a16="http://schemas.microsoft.com/office/drawing/2014/main" id="{8A3BDA2F-D6E4-4C4C-A90B-DA8DCACC8C3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09394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0 Interactie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9872675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11 Interactie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A5A92C8-8A4B-BD4D-A5B8-436E777477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20" name="Tekstvak 19">
            <a:extLst>
              <a:ext uri="{FF2B5EF4-FFF2-40B4-BE49-F238E27FC236}">
                <a16:creationId xmlns:a16="http://schemas.microsoft.com/office/drawing/2014/main" id="{73107F2F-A040-174E-AE46-7329E75D053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7745577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13 Interactie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AA0DF43E-B0BE-9A42-879A-A2A8580822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2" name="Tekstvak 11">
            <a:extLst>
              <a:ext uri="{FF2B5EF4-FFF2-40B4-BE49-F238E27FC236}">
                <a16:creationId xmlns:a16="http://schemas.microsoft.com/office/drawing/2014/main" id="{E4CEE5E5-8D79-944F-940E-309557C1ED9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2100758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 Gegevensuitwisseli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a:t>
            </a:r>
            <a:r>
              <a:rPr lang="nl-NL" sz="1600"/>
              <a:t>de basis- </a:t>
            </a:r>
            <a:r>
              <a:rPr lang="nl-NL" sz="1600" dirty="0"/>
              <a:t>registraties op orde te houden en uit te wisselen.</a:t>
            </a:r>
          </a:p>
        </p:txBody>
      </p:sp>
      <p:pic>
        <p:nvPicPr>
          <p:cNvPr id="20" name="Graphic 19">
            <a:extLst>
              <a:ext uri="{FF2B5EF4-FFF2-40B4-BE49-F238E27FC236}">
                <a16:creationId xmlns:a16="http://schemas.microsoft.com/office/drawing/2014/main" id="{5B63A1C5-00C2-EB4E-B6FD-2D06F46235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AEFB0476-4528-BA4E-9CF4-E4746C83EEB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788528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 Gegevensuitwisseling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cxnSp>
        <p:nvCxnSpPr>
          <p:cNvPr id="12" name="Straight Connector 11">
            <a:extLst>
              <a:ext uri="{FF2B5EF4-FFF2-40B4-BE49-F238E27FC236}">
                <a16:creationId xmlns:a16="http://schemas.microsoft.com/office/drawing/2014/main" id="{380A4257-76D4-7143-8527-6AB45B59ABCE}"/>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E2320514-46F7-5C43-ACEF-8FBD3BCCEEC4}"/>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17" name="Tekstvak 16">
            <a:extLst>
              <a:ext uri="{FF2B5EF4-FFF2-40B4-BE49-F238E27FC236}">
                <a16:creationId xmlns:a16="http://schemas.microsoft.com/office/drawing/2014/main" id="{BF3AADF8-0E7E-F049-AD29-B528325BAC8E}"/>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a:t>
            </a:r>
            <a:r>
              <a:rPr lang="nl-NL" sz="1600"/>
              <a:t>de basis- </a:t>
            </a:r>
            <a:r>
              <a:rPr lang="nl-NL" sz="1600" dirty="0"/>
              <a:t>registraties op orde te houden en uit te wisselen.</a:t>
            </a:r>
          </a:p>
        </p:txBody>
      </p:sp>
    </p:spTree>
    <p:extLst>
      <p:ext uri="{BB962C8B-B14F-4D97-AF65-F5344CB8AC3E}">
        <p14:creationId xmlns:p14="http://schemas.microsoft.com/office/powerpoint/2010/main" val="9072990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3 Gegevensuitwisseling Tussenblad">
    <p:bg>
      <p:bgPr>
        <a:solidFill>
          <a:srgbClr val="FFB61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F6F24E-62E5-C843-A849-1EC943E4C682}"/>
              </a:ext>
            </a:extLst>
          </p:cNvPr>
          <p:cNvPicPr>
            <a:picLocks noChangeAspect="1"/>
          </p:cNvPicPr>
          <p:nvPr userDrawn="1"/>
        </p:nvPicPr>
        <p:blipFill>
          <a:blip r:embed="rId2"/>
          <a:stretch>
            <a:fillRect/>
          </a:stretch>
        </p:blipFill>
        <p:spPr>
          <a:xfrm>
            <a:off x="5905117" y="2138261"/>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6518289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4 Gegevensuitwisseling Tussenblad met tekst">
    <p:bg>
      <p:bgPr>
        <a:solidFill>
          <a:srgbClr val="FFB612"/>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2">
            <a:extLst>
              <a:ext uri="{FF2B5EF4-FFF2-40B4-BE49-F238E27FC236}">
                <a16:creationId xmlns:a16="http://schemas.microsoft.com/office/drawing/2014/main" id="{610F7E9C-FF04-D549-8ED9-C268EEDD8DFD}"/>
              </a:ext>
            </a:extLst>
          </p:cNvPr>
          <p:cNvPicPr>
            <a:picLocks noChangeAspect="1"/>
          </p:cNvPicPr>
          <p:nvPr userDrawn="1"/>
        </p:nvPicPr>
        <p:blipFill>
          <a:blip r:embed="rId4"/>
          <a:stretch>
            <a:fillRect/>
          </a:stretch>
        </p:blipFill>
        <p:spPr>
          <a:xfrm>
            <a:off x="5905117" y="2138261"/>
            <a:ext cx="381550" cy="4719740"/>
          </a:xfrm>
          <a:prstGeom prst="rect">
            <a:avLst/>
          </a:prstGeom>
        </p:spPr>
      </p:pic>
      <p:sp>
        <p:nvSpPr>
          <p:cNvPr id="20" name="Tekstvak 4">
            <a:extLst>
              <a:ext uri="{FF2B5EF4-FFF2-40B4-BE49-F238E27FC236}">
                <a16:creationId xmlns:a16="http://schemas.microsoft.com/office/drawing/2014/main" id="{46402EEF-90C8-0045-84BE-30D586F0B7C8}"/>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1" name="Oval 32">
            <a:extLst>
              <a:ext uri="{FF2B5EF4-FFF2-40B4-BE49-F238E27FC236}">
                <a16:creationId xmlns:a16="http://schemas.microsoft.com/office/drawing/2014/main" id="{E86356B6-54B1-C248-BB45-4F43E1D30313}"/>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3E4006F2-4B32-B041-8F90-C510F8CF8960}"/>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670AE5AE-B9CB-1A47-AEE7-06A303FE4BC2}"/>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264A2C10-380D-DB40-9E47-09A86BAA7AC1}"/>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8B572D24-E5EF-5845-9F8F-11FF44E8A2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151969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5 Gegevensuitwisseling Tussenblad Geel">
    <p:bg>
      <p:bgPr>
        <a:solidFill>
          <a:srgbClr val="FFB6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FFF0D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Afbeelding 7">
            <a:extLst>
              <a:ext uri="{FF2B5EF4-FFF2-40B4-BE49-F238E27FC236}">
                <a16:creationId xmlns:a16="http://schemas.microsoft.com/office/drawing/2014/main" id="{557B8035-76B1-CA4D-B3AB-4D06C14516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964085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6 Gegevensuitwisseling Tussenblad Licht Geel">
    <p:bg>
      <p:bgPr>
        <a:solidFill>
          <a:srgbClr val="FFF0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FB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1" name="Afbeelding 10">
            <a:extLst>
              <a:ext uri="{FF2B5EF4-FFF2-40B4-BE49-F238E27FC236}">
                <a16:creationId xmlns:a16="http://schemas.microsoft.com/office/drawing/2014/main" id="{F983C359-49D9-B24F-9E95-1C837B4A1D8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2614612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7 Gegevensuitwisseli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0778A6ED-891E-6748-9305-2360E4C76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4C50735-2F67-4241-BFC7-B27029EBF27D}"/>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77250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12 Interactie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50FDB197-D03D-AD44-A2C4-557D0E90791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5" name="Tekstvak 14">
            <a:extLst>
              <a:ext uri="{FF2B5EF4-FFF2-40B4-BE49-F238E27FC236}">
                <a16:creationId xmlns:a16="http://schemas.microsoft.com/office/drawing/2014/main" id="{AF04D7D7-7C61-BB4A-9CF3-21B055CE5D3B}"/>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7920215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8 Gegevensuitwisseling visual links - Tekst rechts">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972FB7BE-2DE8-3349-999B-37C0DE0CB78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9" name="Graphic 18">
            <a:extLst>
              <a:ext uri="{FF2B5EF4-FFF2-40B4-BE49-F238E27FC236}">
                <a16:creationId xmlns:a16="http://schemas.microsoft.com/office/drawing/2014/main" id="{5BEB366B-00BE-BC49-9865-4395838CE1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6677703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9 Gegevensuitwisseling Beeld voorbeeld –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E0CEE1-A72B-0041-B6E0-16EEA84CB9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7508962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0 Gegevensuitwisseling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spTree>
    <p:extLst>
      <p:ext uri="{BB962C8B-B14F-4D97-AF65-F5344CB8AC3E}">
        <p14:creationId xmlns:p14="http://schemas.microsoft.com/office/powerpoint/2010/main" val="10009997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11 Gegevensuitwisseli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1671A4B4-3897-294E-A057-BCD726E669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19522DE-FB45-1A41-9FB7-3E18D255AC5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9404517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13 Gegevensuitwisseli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5988F12A-2204-F744-B9A6-8A025DC888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4858A0C-B41B-A24E-A5B2-8B52ABBC49A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771564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1 Infrastructuur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a:t>
            </a:r>
            <a:r>
              <a:rPr lang="nl-NL" sz="1600"/>
              <a:t>en schaal-</a:t>
            </a:r>
            <a:endParaRPr lang="nl-NL" sz="1600" dirty="0"/>
          </a:p>
          <a:p>
            <a:pPr eaLnBrk="0" hangingPunct="0"/>
            <a:r>
              <a:rPr lang="nl-NL" sz="1600" dirty="0"/>
              <a:t>baar opbouwen met </a:t>
            </a:r>
            <a:r>
              <a:rPr lang="nl-NL" sz="1600"/>
              <a:t>ons IT-fundament</a:t>
            </a:r>
            <a:r>
              <a:rPr lang="nl-NL" sz="1600" dirty="0"/>
              <a:t>. </a:t>
            </a:r>
          </a:p>
          <a:p>
            <a:pPr eaLnBrk="0" hangingPunct="0"/>
            <a:endParaRPr lang="nl-NL" sz="1600" dirty="0"/>
          </a:p>
          <a:p>
            <a:pPr eaLnBrk="0" hangingPunct="0"/>
            <a:r>
              <a:rPr lang="nl-NL" sz="1600" dirty="0"/>
              <a:t>En u voldoet altijd aan de </a:t>
            </a:r>
            <a:r>
              <a:rPr lang="nl-NL" sz="1600"/>
              <a:t>laatste 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pic>
        <p:nvPicPr>
          <p:cNvPr id="13" name="Graphic 12">
            <a:extLst>
              <a:ext uri="{FF2B5EF4-FFF2-40B4-BE49-F238E27FC236}">
                <a16:creationId xmlns:a16="http://schemas.microsoft.com/office/drawing/2014/main" id="{AE9FA737-3426-944C-B5DD-391FE066FE4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31CE16CC-ED68-0047-8021-CE5D1C9CDB0E}"/>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9405308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2 Infrastructuur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cxnSp>
        <p:nvCxnSpPr>
          <p:cNvPr id="14" name="Straight Connector 11">
            <a:extLst>
              <a:ext uri="{FF2B5EF4-FFF2-40B4-BE49-F238E27FC236}">
                <a16:creationId xmlns:a16="http://schemas.microsoft.com/office/drawing/2014/main" id="{F6F31CDF-5980-9C45-AF53-3FD68D11B691}"/>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5BE72C59-FB74-3D46-A781-B6DFB3946847}"/>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16" name="Tekstvak 15">
            <a:extLst>
              <a:ext uri="{FF2B5EF4-FFF2-40B4-BE49-F238E27FC236}">
                <a16:creationId xmlns:a16="http://schemas.microsoft.com/office/drawing/2014/main" id="{F5AF03DA-3B7C-CE47-9FA4-0C05373C482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a:t>
            </a:r>
            <a:r>
              <a:rPr lang="nl-NL" sz="1600"/>
              <a:t>en schaal-</a:t>
            </a:r>
            <a:endParaRPr lang="nl-NL" sz="1600" dirty="0"/>
          </a:p>
          <a:p>
            <a:pPr eaLnBrk="0" hangingPunct="0"/>
            <a:r>
              <a:rPr lang="nl-NL" sz="1600" dirty="0"/>
              <a:t>baar opbouwen met </a:t>
            </a:r>
            <a:r>
              <a:rPr lang="nl-NL" sz="1600"/>
              <a:t>ons IT-fundament</a:t>
            </a:r>
            <a:r>
              <a:rPr lang="nl-NL" sz="1600" dirty="0"/>
              <a:t>. </a:t>
            </a:r>
          </a:p>
          <a:p>
            <a:pPr eaLnBrk="0" hangingPunct="0"/>
            <a:endParaRPr lang="nl-NL" sz="1600" dirty="0"/>
          </a:p>
          <a:p>
            <a:pPr eaLnBrk="0" hangingPunct="0"/>
            <a:r>
              <a:rPr lang="nl-NL" sz="1600" dirty="0"/>
              <a:t>En u voldoet altijd aan de </a:t>
            </a:r>
            <a:r>
              <a:rPr lang="nl-NL" sz="1600"/>
              <a:t>laatste 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spTree>
    <p:extLst>
      <p:ext uri="{BB962C8B-B14F-4D97-AF65-F5344CB8AC3E}">
        <p14:creationId xmlns:p14="http://schemas.microsoft.com/office/powerpoint/2010/main" val="24412319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3 Infrastructuur Tussenblad">
    <p:bg>
      <p:bgPr>
        <a:solidFill>
          <a:srgbClr val="76D2B6"/>
        </a:solidFill>
        <a:effectLst/>
      </p:bgPr>
    </p:bg>
    <p:spTree>
      <p:nvGrpSpPr>
        <p:cNvPr id="1" name=""/>
        <p:cNvGrpSpPr/>
        <p:nvPr/>
      </p:nvGrpSpPr>
      <p:grpSpPr>
        <a:xfrm>
          <a:off x="0" y="0"/>
          <a:ext cx="0" cy="0"/>
          <a:chOff x="0" y="0"/>
          <a:chExt cx="0" cy="0"/>
        </a:xfrm>
      </p:grpSpPr>
      <p:pic>
        <p:nvPicPr>
          <p:cNvPr id="10" name="Picture 15">
            <a:extLst>
              <a:ext uri="{FF2B5EF4-FFF2-40B4-BE49-F238E27FC236}">
                <a16:creationId xmlns:a16="http://schemas.microsoft.com/office/drawing/2014/main" id="{738F7740-F8B1-9D4B-9115-1CD65219D3BF}"/>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7778342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4 Infrastructuur Tussenblad met tekst">
    <p:bg>
      <p:bgPr>
        <a:solidFill>
          <a:srgbClr val="76D2B6"/>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15">
            <a:extLst>
              <a:ext uri="{FF2B5EF4-FFF2-40B4-BE49-F238E27FC236}">
                <a16:creationId xmlns:a16="http://schemas.microsoft.com/office/drawing/2014/main" id="{7AF040C1-1DED-ED43-A633-83D91253C518}"/>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13" name="Tekstvak 4">
            <a:extLst>
              <a:ext uri="{FF2B5EF4-FFF2-40B4-BE49-F238E27FC236}">
                <a16:creationId xmlns:a16="http://schemas.microsoft.com/office/drawing/2014/main" id="{BC259F1C-E3C2-EC46-B413-D3F94C370A1A}"/>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1D721FE9-F24B-4D4A-AC5F-EB4DDF2527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94ECE607-DDA9-3A41-BE7D-F056EAF49323}"/>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807B1A37-37B2-0C47-9EC0-0EEA4A6E7794}"/>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E903D0F7-91CB-0C4D-8256-A09768662E4C}"/>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C0B59731-B5B7-0E4D-9C38-284F2359C9AE}"/>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6691908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5 Infrastructuur Tussenblad Mint">
    <p:bg>
      <p:bgPr>
        <a:solidFill>
          <a:srgbClr val="76D2B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4F6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216904F4-0A6E-744D-836B-F6FF112AC1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81652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14 Interactie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1F03D827-48F0-A94C-AB66-F56599EEDD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9" name="Tekstvak 8">
            <a:extLst>
              <a:ext uri="{FF2B5EF4-FFF2-40B4-BE49-F238E27FC236}">
                <a16:creationId xmlns:a16="http://schemas.microsoft.com/office/drawing/2014/main" id="{D3A7231C-D7CA-264C-B144-0171F7CF125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39911940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7 Infrastructuur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51064273-5755-5546-8A5F-6A56EDDEBF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980CA198-0DD6-874E-8D2C-96F862C7647F}"/>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37184111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8 Infrastructuur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654368C-9C2F-E443-80B0-628B61D66898}"/>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BD395554-D989-E94F-BA0A-EF9DCA4216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15739011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9 Infrastructuur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D033D27-72C7-C044-A05B-DB425F4DB933}"/>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1"/>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663283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10 Infrastructuur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spTree>
    <p:extLst>
      <p:ext uri="{BB962C8B-B14F-4D97-AF65-F5344CB8AC3E}">
        <p14:creationId xmlns:p14="http://schemas.microsoft.com/office/powerpoint/2010/main" val="26126611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11 Infrastructuur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EA211FEA-EF63-9D42-8852-F8AD7AF5189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0" name="Tekstvak 19">
            <a:extLst>
              <a:ext uri="{FF2B5EF4-FFF2-40B4-BE49-F238E27FC236}">
                <a16:creationId xmlns:a16="http://schemas.microsoft.com/office/drawing/2014/main" id="{9DF0A9CE-B720-694A-A00B-D9A08DB389A6}"/>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4116332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3 Infrastructuur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96707BA4-13D1-CA4E-B145-07FE163246F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2" name="Tekstvak 11">
            <a:extLst>
              <a:ext uri="{FF2B5EF4-FFF2-40B4-BE49-F238E27FC236}">
                <a16:creationId xmlns:a16="http://schemas.microsoft.com/office/drawing/2014/main" id="{76D49523-7DEA-A948-B0BC-D9A7A668C42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9282110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 RoSeS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a:t>
            </a:r>
            <a:r>
              <a:rPr lang="nl-NL" sz="1600"/>
              <a:t>en organi-seert daarvoor publiek-private </a:t>
            </a:r>
            <a:r>
              <a:rPr lang="nl-NL" sz="1600" dirty="0"/>
              <a:t>samenwerking.</a:t>
            </a:r>
          </a:p>
        </p:txBody>
      </p:sp>
      <p:pic>
        <p:nvPicPr>
          <p:cNvPr id="15" name="Graphic 14">
            <a:extLst>
              <a:ext uri="{FF2B5EF4-FFF2-40B4-BE49-F238E27FC236}">
                <a16:creationId xmlns:a16="http://schemas.microsoft.com/office/drawing/2014/main" id="{2EA96997-8B92-6F48-873F-3A06AF33229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B8302727-4227-6248-A67B-3FFF8DB5FE7F}"/>
              </a:ext>
            </a:extLst>
          </p:cNvPr>
          <p:cNvSpPr txBox="1"/>
          <p:nvPr userDrawn="1"/>
        </p:nvSpPr>
        <p:spPr>
          <a:xfrm>
            <a:off x="8849471" y="283481"/>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6311230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2 RoSeS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cxnSp>
        <p:nvCxnSpPr>
          <p:cNvPr id="12" name="Straight Connector 11">
            <a:extLst>
              <a:ext uri="{FF2B5EF4-FFF2-40B4-BE49-F238E27FC236}">
                <a16:creationId xmlns:a16="http://schemas.microsoft.com/office/drawing/2014/main" id="{064696CE-4CBE-4D49-9340-E6FFCA48EACB}"/>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A424A65-6F52-6641-A692-441B42DFE9C1}"/>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17" name="Tekstvak 16">
            <a:extLst>
              <a:ext uri="{FF2B5EF4-FFF2-40B4-BE49-F238E27FC236}">
                <a16:creationId xmlns:a16="http://schemas.microsoft.com/office/drawing/2014/main" id="{C4894F06-827A-FC4F-A4F5-D732CB4C76F5}"/>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a:t>
            </a:r>
            <a:r>
              <a:rPr lang="nl-NL" sz="1600"/>
              <a:t>en organi-seert daarvoor publiek-private </a:t>
            </a:r>
            <a:r>
              <a:rPr lang="nl-NL" sz="1600" dirty="0"/>
              <a:t>samenwerking.</a:t>
            </a:r>
          </a:p>
        </p:txBody>
      </p:sp>
    </p:spTree>
    <p:extLst>
      <p:ext uri="{BB962C8B-B14F-4D97-AF65-F5344CB8AC3E}">
        <p14:creationId xmlns:p14="http://schemas.microsoft.com/office/powerpoint/2010/main" val="3086068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3 RoSeS Tussenblad">
    <p:bg>
      <p:bgPr>
        <a:solidFill>
          <a:srgbClr val="275937"/>
        </a:solidFill>
        <a:effectLst/>
      </p:bgPr>
    </p:bg>
    <p:spTree>
      <p:nvGrpSpPr>
        <p:cNvPr id="1" name=""/>
        <p:cNvGrpSpPr/>
        <p:nvPr/>
      </p:nvGrpSpPr>
      <p:grpSpPr>
        <a:xfrm>
          <a:off x="0" y="0"/>
          <a:ext cx="0" cy="0"/>
          <a:chOff x="0" y="0"/>
          <a:chExt cx="0" cy="0"/>
        </a:xfrm>
      </p:grpSpPr>
      <p:pic>
        <p:nvPicPr>
          <p:cNvPr id="11" name="Picture 15">
            <a:extLst>
              <a:ext uri="{FF2B5EF4-FFF2-40B4-BE49-F238E27FC236}">
                <a16:creationId xmlns:a16="http://schemas.microsoft.com/office/drawing/2014/main" id="{6B46AC23-515E-EF41-8709-AAEC7980BFA8}"/>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4848446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4 RoSeS Tussenblad met tekst">
    <p:bg>
      <p:bgPr>
        <a:solidFill>
          <a:srgbClr val="27593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15">
            <a:extLst>
              <a:ext uri="{FF2B5EF4-FFF2-40B4-BE49-F238E27FC236}">
                <a16:creationId xmlns:a16="http://schemas.microsoft.com/office/drawing/2014/main" id="{350F79F4-1C9D-5448-A9CF-23D021EACF94}"/>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20" name="Tekstvak 4">
            <a:extLst>
              <a:ext uri="{FF2B5EF4-FFF2-40B4-BE49-F238E27FC236}">
                <a16:creationId xmlns:a16="http://schemas.microsoft.com/office/drawing/2014/main" id="{268C00D4-B177-5C47-8FAA-6B245E5C9E1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21" name="Oval 32">
            <a:extLst>
              <a:ext uri="{FF2B5EF4-FFF2-40B4-BE49-F238E27FC236}">
                <a16:creationId xmlns:a16="http://schemas.microsoft.com/office/drawing/2014/main" id="{68CE0245-68DB-1A4A-8D98-99B46DFA8902}"/>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66B4F271-362C-E54D-BE90-ABF13A84B978}"/>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3FE15843-AB95-C94D-80B8-CA2CDB10EF83}"/>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FBE77C11-D0B2-A74C-A7D6-15BB26E30987}"/>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6C849CAB-346F-494F-A6AF-9D06155C04F8}"/>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608955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12 Gegevensuitwisseli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9DB2E849-6A74-C243-A9E7-C5E1A2AEC7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E73B636-632C-274D-BDE2-C30C42A7919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2324125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5 RoSeS Tussenblad Donker Groen">
    <p:bg>
      <p:bgPr>
        <a:solidFill>
          <a:srgbClr val="2759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Regie op stelsels en standaarden</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D4DE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1CB76A40-450F-4A40-A8EF-8D07EC03B4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1574156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6 RoSeS Tussenblad Licht Donker Groen">
    <p:bg>
      <p:bgPr>
        <a:solidFill>
          <a:srgbClr val="D4D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Regie op stelsels en standaarden</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2759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3" name="Afbeelding 12">
            <a:extLst>
              <a:ext uri="{FF2B5EF4-FFF2-40B4-BE49-F238E27FC236}">
                <a16:creationId xmlns:a16="http://schemas.microsoft.com/office/drawing/2014/main" id="{719A8832-6331-5F43-90F6-8707788279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992284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7 RoSeS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C29EF954-25EC-D84F-BA2C-80D04516C6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04687F6-5194-EF46-BBDB-73FD99C4900B}"/>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40977290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8 RoSeS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8575709-26E5-0C46-9B96-20652798B6DD}"/>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5" name="Graphic 14">
            <a:extLst>
              <a:ext uri="{FF2B5EF4-FFF2-40B4-BE49-F238E27FC236}">
                <a16:creationId xmlns:a16="http://schemas.microsoft.com/office/drawing/2014/main" id="{857760E4-39FF-5644-805E-0C00EE1CC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5758392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9 RoSeS Beeld voorbeeld – teks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E7632E4-F36D-6246-BD36-44C6226E3C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8130189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10 RoSeS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6637773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11 RoSeS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28837500-0497-9E40-AECC-1DAA6731DF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959202B-4675-D047-AF9D-EE6FAFC9B4E9}"/>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791910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12 RoSeS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D036C9C0-F35B-1846-886F-0B16493E1F0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E8CCE8B3-D056-F844-82AA-F2321270952D}"/>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7754062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3 RoSeS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FC5A274D-FA27-6344-B783-4D64D1E007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C13F8CB5-2748-9649-B124-F65DF9B0DCC2}"/>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19495405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Organisatie ontwikkeling</a:t>
            </a:r>
          </a:p>
        </p:txBody>
      </p:sp>
    </p:spTree>
    <p:extLst>
      <p:ext uri="{BB962C8B-B14F-4D97-AF65-F5344CB8AC3E}">
        <p14:creationId xmlns:p14="http://schemas.microsoft.com/office/powerpoint/2010/main" val="259762050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860" y="862639"/>
            <a:ext cx="10005339" cy="646893"/>
          </a:xfrm>
          <a:prstGeom prst="rect">
            <a:avLst/>
          </a:prstGeom>
        </p:spPr>
        <p:txBody>
          <a:bodyPr vert="horz" lIns="91440" tIns="45720" rIns="91440" bIns="45720" rtlCol="0" anchor="b">
            <a:noAutofit/>
          </a:bodyPr>
          <a:lstStyle/>
          <a:p>
            <a:endParaRPr lang="nl-NL" dirty="0"/>
          </a:p>
        </p:txBody>
      </p:sp>
      <p:sp>
        <p:nvSpPr>
          <p:cNvPr id="3" name="Text Placeholder 2"/>
          <p:cNvSpPr>
            <a:spLocks noGrp="1"/>
          </p:cNvSpPr>
          <p:nvPr>
            <p:ph type="body" idx="1"/>
          </p:nvPr>
        </p:nvSpPr>
        <p:spPr>
          <a:xfrm>
            <a:off x="1079860" y="1863305"/>
            <a:ext cx="10005339" cy="4313658"/>
          </a:xfrm>
          <a:prstGeom prst="rect">
            <a:avLst/>
          </a:prstGeom>
        </p:spPr>
        <p:txBody>
          <a:bodyPr vert="horz" lIns="91440" tIns="45720" rIns="91440" bIns="45720" rtlCol="0">
            <a:no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a:p>
            <a:pPr lvl="5"/>
            <a:r>
              <a:rPr lang="nl-NL" dirty="0"/>
              <a:t>Six</a:t>
            </a:r>
          </a:p>
          <a:p>
            <a:pPr lvl="6"/>
            <a:r>
              <a:rPr lang="nl-NL" dirty="0" err="1"/>
              <a:t>Seven</a:t>
            </a:r>
            <a:endParaRPr lang="nl-NL" dirty="0"/>
          </a:p>
          <a:p>
            <a:pPr lvl="7"/>
            <a:r>
              <a:rPr lang="nl-NL" dirty="0" err="1"/>
              <a:t>Eight</a:t>
            </a:r>
            <a:endParaRPr lang="nl-NL" dirty="0"/>
          </a:p>
          <a:p>
            <a:pPr lvl="8"/>
            <a:r>
              <a:rPr lang="nl-NL" dirty="0" err="1"/>
              <a:t>Nine</a:t>
            </a:r>
            <a:endParaRPr lang="nl-NL" dirty="0"/>
          </a:p>
        </p:txBody>
      </p:sp>
      <p:sp>
        <p:nvSpPr>
          <p:cNvPr id="4" name="Date Placeholder 3"/>
          <p:cNvSpPr>
            <a:spLocks noGrp="1"/>
          </p:cNvSpPr>
          <p:nvPr>
            <p:ph type="dt" sz="half" idx="2"/>
          </p:nvPr>
        </p:nvSpPr>
        <p:spPr>
          <a:xfrm>
            <a:off x="8581960" y="6390586"/>
            <a:ext cx="2503239"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nl-NL" dirty="0"/>
              <a:t>26 augustus 2021</a:t>
            </a:r>
          </a:p>
        </p:txBody>
      </p:sp>
      <p:sp>
        <p:nvSpPr>
          <p:cNvPr id="6" name="Slide Number Placeholder 5"/>
          <p:cNvSpPr>
            <a:spLocks noGrp="1"/>
          </p:cNvSpPr>
          <p:nvPr>
            <p:ph type="sldNum" sz="quarter" idx="4"/>
          </p:nvPr>
        </p:nvSpPr>
        <p:spPr>
          <a:xfrm>
            <a:off x="11204254" y="6390586"/>
            <a:ext cx="778775"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A012CB-14D3-4B29-B9BE-EBD198EAE235}" type="slidenum">
              <a:rPr lang="nl-NL" smtClean="0"/>
              <a:pPr/>
              <a:t>‹nr.›</a:t>
            </a:fld>
            <a:endParaRPr lang="nl-NL" dirty="0"/>
          </a:p>
        </p:txBody>
      </p:sp>
    </p:spTree>
    <p:extLst>
      <p:ext uri="{BB962C8B-B14F-4D97-AF65-F5344CB8AC3E}">
        <p14:creationId xmlns:p14="http://schemas.microsoft.com/office/powerpoint/2010/main" val="4076415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Lst>
  <p:hf hdr="0" dt="0"/>
  <p:txStyles>
    <p:title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9">
          <p15:clr>
            <a:srgbClr val="F26B43"/>
          </p15:clr>
        </p15:guide>
        <p15:guide id="2" pos="1396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628AEFA-B7A1-D24B-899D-CFB5A4584CE2}"/>
              </a:ext>
            </a:extLst>
          </p:cNvPr>
          <p:cNvSpPr>
            <a:spLocks noGrp="1"/>
          </p:cNvSpPr>
          <p:nvPr>
            <p:ph type="body" sz="quarter" idx="10"/>
          </p:nvPr>
        </p:nvSpPr>
        <p:spPr>
          <a:xfrm>
            <a:off x="6793621" y="2202254"/>
            <a:ext cx="5015842" cy="1934910"/>
          </a:xfrm>
        </p:spPr>
        <p:txBody>
          <a:bodyPr/>
          <a:lstStyle/>
          <a:p>
            <a:r>
              <a:rPr lang="nl-NL" sz="1400" dirty="0">
                <a:latin typeface="Verdana" panose="020B0604030504040204" pitchFamily="34" charset="0"/>
                <a:ea typeface="Verdana" panose="020B0604030504040204" pitchFamily="34" charset="0"/>
                <a:cs typeface="Verdana" panose="020B0604030504040204" pitchFamily="34" charset="0"/>
              </a:rPr>
              <a:t>Dankzij onze dienstverlening kunnen gegevens veilig, betrouwbaar en gestandaardiseerd tussen overheden, burgers en bedrijven worden uitgewisseld. We maken dit mogelijk als ketenpartner voor de digitale overheid. Onze dienstverlening biedt eveneens oplossingen om de gegevens in de basisregistraties op orde te houden en uit te wisselen.  </a:t>
            </a:r>
          </a:p>
        </p:txBody>
      </p:sp>
      <p:sp>
        <p:nvSpPr>
          <p:cNvPr id="4" name="Tijdelijke aanduiding voor tekst 3">
            <a:extLst>
              <a:ext uri="{FF2B5EF4-FFF2-40B4-BE49-F238E27FC236}">
                <a16:creationId xmlns:a16="http://schemas.microsoft.com/office/drawing/2014/main" id="{CF296E05-EB33-3E4A-B282-9406EABE2945}"/>
              </a:ext>
            </a:extLst>
          </p:cNvPr>
          <p:cNvSpPr>
            <a:spLocks noGrp="1"/>
          </p:cNvSpPr>
          <p:nvPr>
            <p:ph type="body" sz="quarter" idx="11"/>
          </p:nvPr>
        </p:nvSpPr>
        <p:spPr/>
        <p:txBody>
          <a:bodyPr/>
          <a:lstStyle/>
          <a:p>
            <a:r>
              <a:rPr lang="nl-NL" dirty="0"/>
              <a:t>Doelstellingen</a:t>
            </a:r>
          </a:p>
        </p:txBody>
      </p:sp>
    </p:spTree>
    <p:extLst>
      <p:ext uri="{BB962C8B-B14F-4D97-AF65-F5344CB8AC3E}">
        <p14:creationId xmlns:p14="http://schemas.microsoft.com/office/powerpoint/2010/main" val="310770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sz="2400" u="none" strike="noStrike" dirty="0" err="1">
                <a:effectLst/>
              </a:rPr>
              <a:t>Digimelding</a:t>
            </a:r>
            <a:r>
              <a:rPr lang="nl-NL" sz="2400" u="none" strike="noStrike" dirty="0">
                <a:effectLst/>
              </a:rPr>
              <a:t> verder </a:t>
            </a:r>
            <a:r>
              <a:rPr lang="nl-NL" sz="2400" u="none" strike="noStrike" dirty="0" err="1">
                <a:effectLst/>
              </a:rPr>
              <a:t>verservicen</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a:t>De herstructurering van </a:t>
            </a:r>
            <a:r>
              <a:rPr lang="nl-NL" dirty="0" err="1"/>
              <a:t>Digimelding</a:t>
            </a:r>
            <a:r>
              <a:rPr lang="nl-NL" dirty="0"/>
              <a:t> naar microservices maakt het systeem </a:t>
            </a:r>
            <a:r>
              <a:rPr lang="nl-NL" dirty="0" err="1"/>
              <a:t>schaalbaarder</a:t>
            </a:r>
            <a:r>
              <a:rPr lang="nl-NL" dirty="0"/>
              <a:t>, stabieler en flexibeler.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3021460225"/>
              </p:ext>
            </p:extLst>
          </p:nvPr>
        </p:nvGraphicFramePr>
        <p:xfrm>
          <a:off x="674288" y="2432110"/>
          <a:ext cx="10843419" cy="1341120"/>
        </p:xfrm>
        <a:graphic>
          <a:graphicData uri="http://schemas.openxmlformats.org/drawingml/2006/table">
            <a:tbl>
              <a:tblPr>
                <a:tableStyleId>{5C22544A-7EE6-4342-B048-85BDC9FD1C3A}</a:tableStyleId>
              </a:tblPr>
              <a:tblGrid>
                <a:gridCol w="8845032">
                  <a:extLst>
                    <a:ext uri="{9D8B030D-6E8A-4147-A177-3AD203B41FA5}">
                      <a16:colId xmlns:a16="http://schemas.microsoft.com/office/drawing/2014/main" val="1834484942"/>
                    </a:ext>
                  </a:extLst>
                </a:gridCol>
                <a:gridCol w="1998387">
                  <a:extLst>
                    <a:ext uri="{9D8B030D-6E8A-4147-A177-3AD203B41FA5}">
                      <a16:colId xmlns:a16="http://schemas.microsoft.com/office/drawing/2014/main" val="3322679138"/>
                    </a:ext>
                  </a:extLst>
                </a:gridCol>
              </a:tblGrid>
              <a:tr h="182880">
                <a:tc>
                  <a:txBody>
                    <a:bodyPr/>
                    <a:lstStyle/>
                    <a:p>
                      <a:pPr algn="l" fontAlgn="b"/>
                      <a:r>
                        <a:rPr lang="nl-NL" sz="1100" b="0" i="0" u="none" strike="noStrike" dirty="0">
                          <a:solidFill>
                            <a:srgbClr val="000000"/>
                          </a:solidFill>
                          <a:effectLst/>
                          <a:latin typeface="+mj-lt"/>
                        </a:rPr>
                        <a:t>Doorontwikkeling DMKS-standaard 2024: Vervangen en </a:t>
                      </a:r>
                      <a:r>
                        <a:rPr lang="nl-NL" sz="1100" b="0" i="0" u="none" strike="noStrike" dirty="0" err="1">
                          <a:solidFill>
                            <a:srgbClr val="000000"/>
                          </a:solidFill>
                          <a:effectLst/>
                          <a:latin typeface="+mj-lt"/>
                        </a:rPr>
                        <a:t>doorontwikkelen</a:t>
                      </a:r>
                      <a:r>
                        <a:rPr lang="nl-NL" sz="1100" b="0" i="0" u="none" strike="noStrike" dirty="0">
                          <a:solidFill>
                            <a:srgbClr val="000000"/>
                          </a:solidFill>
                          <a:effectLst/>
                          <a:latin typeface="+mj-lt"/>
                        </a:rPr>
                        <a:t> van de DMKS-standaard als onderdeel van het vernieuwingsvoorstel voor 2024.</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Q4 - 2025 Q2</a:t>
                      </a:r>
                    </a:p>
                  </a:txBody>
                  <a:tcPr marL="0" marR="0" marT="0" marB="0" anchor="b">
                    <a:solidFill>
                      <a:schemeClr val="bg1">
                        <a:lumMod val="85000"/>
                      </a:schemeClr>
                    </a:solidFill>
                  </a:tcPr>
                </a:tc>
                <a:extLst>
                  <a:ext uri="{0D108BD9-81ED-4DB2-BD59-A6C34878D82A}">
                    <a16:rowId xmlns:a16="http://schemas.microsoft.com/office/drawing/2014/main" val="513127616"/>
                  </a:ext>
                </a:extLst>
              </a:tr>
              <a:tr h="182880">
                <a:tc>
                  <a:txBody>
                    <a:bodyPr/>
                    <a:lstStyle/>
                    <a:p>
                      <a:pPr algn="l" fontAlgn="b"/>
                      <a:r>
                        <a:rPr lang="nl-NL" sz="1100" b="0" i="0" u="none" strike="noStrike" dirty="0">
                          <a:solidFill>
                            <a:srgbClr val="000000"/>
                          </a:solidFill>
                          <a:effectLst/>
                          <a:latin typeface="+mj-lt"/>
                        </a:rPr>
                        <a:t>Onderhoud en Doorontwikkeling: Voortdurende verbetering van Makkelijk Melden en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inclusief aanpassingen aan nieuwe standaarden en uitbreiding naar een breder gebruikerspubliek.</a:t>
                      </a:r>
                    </a:p>
                  </a:txBody>
                  <a:tcPr marL="0" marR="0" marT="0" marB="0" anchor="b">
                    <a:solidFill>
                      <a:schemeClr val="bg1">
                        <a:lumMod val="85000"/>
                      </a:schemeClr>
                    </a:solidFill>
                  </a:tcPr>
                </a:tc>
                <a:tc>
                  <a:txBody>
                    <a:bodyPr/>
                    <a:lstStyle/>
                    <a:p>
                      <a:pPr algn="l" fontAlgn="b"/>
                      <a:r>
                        <a:rPr lang="nl-NL" sz="1100" b="0" i="0" u="none" strike="noStrike">
                          <a:solidFill>
                            <a:srgbClr val="000000"/>
                          </a:solidFill>
                          <a:effectLst/>
                          <a:latin typeface="+mj-lt"/>
                        </a:rPr>
                        <a:t>2024 Q4 - 2025 Q2</a:t>
                      </a:r>
                    </a:p>
                  </a:txBody>
                  <a:tcPr marL="0" marR="0" marT="0" marB="0" anchor="b">
                    <a:solidFill>
                      <a:schemeClr val="bg1">
                        <a:lumMod val="85000"/>
                      </a:schemeClr>
                    </a:solidFill>
                  </a:tcPr>
                </a:tc>
                <a:extLst>
                  <a:ext uri="{0D108BD9-81ED-4DB2-BD59-A6C34878D82A}">
                    <a16:rowId xmlns:a16="http://schemas.microsoft.com/office/drawing/2014/main" val="928257788"/>
                  </a:ext>
                </a:extLst>
              </a:tr>
              <a:tr h="182880">
                <a:tc>
                  <a:txBody>
                    <a:bodyPr/>
                    <a:lstStyle/>
                    <a:p>
                      <a:pPr algn="l" fontAlgn="b"/>
                      <a:r>
                        <a:rPr lang="nl-NL" sz="1100" b="0" i="0" u="none" strike="noStrike" dirty="0">
                          <a:solidFill>
                            <a:srgbClr val="000000"/>
                          </a:solidFill>
                          <a:effectLst/>
                          <a:latin typeface="+mj-lt"/>
                        </a:rPr>
                        <a:t>Aanpassing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Updaten van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aan nieuwe standaarden en uitbreiden naar een breder gebruikerspubliek.</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Q4 - 2025 Q2</a:t>
                      </a:r>
                    </a:p>
                  </a:txBody>
                  <a:tcPr marL="0" marR="0" marT="0" marB="0" anchor="b">
                    <a:solidFill>
                      <a:schemeClr val="bg1">
                        <a:lumMod val="85000"/>
                      </a:schemeClr>
                    </a:solidFill>
                  </a:tcPr>
                </a:tc>
                <a:extLst>
                  <a:ext uri="{0D108BD9-81ED-4DB2-BD59-A6C34878D82A}">
                    <a16:rowId xmlns:a16="http://schemas.microsoft.com/office/drawing/2014/main" val="1695005821"/>
                  </a:ext>
                </a:extLst>
              </a:tr>
              <a:tr h="182880">
                <a:tc>
                  <a:txBody>
                    <a:bodyPr/>
                    <a:lstStyle/>
                    <a:p>
                      <a:pPr algn="l" fontAlgn="b"/>
                      <a:r>
                        <a:rPr lang="nl-NL" sz="1100" b="0" i="0" u="none" strike="noStrike" dirty="0">
                          <a:solidFill>
                            <a:srgbClr val="000000"/>
                          </a:solidFill>
                          <a:effectLst/>
                          <a:latin typeface="+mj-lt"/>
                        </a:rPr>
                        <a:t>Vervanging DMKS-standaard: Vervangen en </a:t>
                      </a:r>
                      <a:r>
                        <a:rPr lang="nl-NL" sz="1100" b="0" i="0" u="none" strike="noStrike" dirty="0" err="1">
                          <a:solidFill>
                            <a:srgbClr val="000000"/>
                          </a:solidFill>
                          <a:effectLst/>
                          <a:latin typeface="+mj-lt"/>
                        </a:rPr>
                        <a:t>doorontwikkelen</a:t>
                      </a:r>
                      <a:r>
                        <a:rPr lang="nl-NL" sz="1100" b="0" i="0" u="none" strike="noStrike" dirty="0">
                          <a:solidFill>
                            <a:srgbClr val="000000"/>
                          </a:solidFill>
                          <a:effectLst/>
                          <a:latin typeface="+mj-lt"/>
                        </a:rPr>
                        <a:t> van de DMKS-standaard binnen het vernieuwingsvoorstel voor 2024.</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Q4 - 2025 Q2</a:t>
                      </a:r>
                    </a:p>
                  </a:txBody>
                  <a:tcPr marL="0" marR="0" marT="0" marB="0" anchor="b">
                    <a:solidFill>
                      <a:schemeClr val="bg1">
                        <a:lumMod val="85000"/>
                      </a:schemeClr>
                    </a:solidFill>
                  </a:tcPr>
                </a:tc>
                <a:extLst>
                  <a:ext uri="{0D108BD9-81ED-4DB2-BD59-A6C34878D82A}">
                    <a16:rowId xmlns:a16="http://schemas.microsoft.com/office/drawing/2014/main" val="846122541"/>
                  </a:ext>
                </a:extLst>
              </a:tr>
            </a:tbl>
          </a:graphicData>
        </a:graphic>
      </p:graphicFrame>
      <p:sp>
        <p:nvSpPr>
          <p:cNvPr id="6" name="Tekstvak 5">
            <a:extLst>
              <a:ext uri="{FF2B5EF4-FFF2-40B4-BE49-F238E27FC236}">
                <a16:creationId xmlns:a16="http://schemas.microsoft.com/office/drawing/2014/main" id="{C536C35D-2CB4-6232-3ABA-8CD9C99485D9}"/>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2547819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sz="2400" u="none" strike="noStrike" dirty="0">
                <a:effectLst/>
              </a:rPr>
              <a:t>Makkelijk Melden integreren in </a:t>
            </a:r>
            <a:r>
              <a:rPr lang="nl-NL" sz="2400" u="none" strike="noStrike" dirty="0" err="1">
                <a:effectLst/>
              </a:rPr>
              <a:t>Digimelding</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a:t>De ervaringen van de pilot ‘Makkelijk Melden’ dragen bij aan het verbeteren van de standaard door gebruikers een eenvoudigere en toegankelijkere manier te bieden om fouten te melden binnen het federatief datastelsel. </a:t>
            </a:r>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1859875164"/>
              </p:ext>
            </p:extLst>
          </p:nvPr>
        </p:nvGraphicFramePr>
        <p:xfrm>
          <a:off x="674289" y="2585720"/>
          <a:ext cx="10843419" cy="335280"/>
        </p:xfrm>
        <a:graphic>
          <a:graphicData uri="http://schemas.openxmlformats.org/drawingml/2006/table">
            <a:tbl>
              <a:tblPr>
                <a:tableStyleId>{5C22544A-7EE6-4342-B048-85BDC9FD1C3A}</a:tableStyleId>
              </a:tblPr>
              <a:tblGrid>
                <a:gridCol w="8796344">
                  <a:extLst>
                    <a:ext uri="{9D8B030D-6E8A-4147-A177-3AD203B41FA5}">
                      <a16:colId xmlns:a16="http://schemas.microsoft.com/office/drawing/2014/main" val="1834484942"/>
                    </a:ext>
                  </a:extLst>
                </a:gridCol>
                <a:gridCol w="2047075">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a:solidFill>
                            <a:srgbClr val="000000"/>
                          </a:solidFill>
                          <a:effectLst/>
                          <a:latin typeface="+mj-lt"/>
                        </a:rPr>
                        <a:t>Continuering Makkelijk Melden: Handhaven van Makkelijk Melden als essentiële meldvariant, met behoud van authenticatie via IDP Broker </a:t>
                      </a:r>
                      <a:r>
                        <a:rPr lang="nl-NL" sz="1100" b="0" i="0" u="none" strike="noStrike" dirty="0" err="1">
                          <a:solidFill>
                            <a:srgbClr val="000000"/>
                          </a:solidFill>
                          <a:effectLst/>
                          <a:latin typeface="+mj-lt"/>
                        </a:rPr>
                        <a:t>PolitieNL</a:t>
                      </a:r>
                      <a:r>
                        <a:rPr lang="nl-NL" sz="1100" b="0" i="0" u="none" strike="noStrike" dirty="0">
                          <a:solidFill>
                            <a:srgbClr val="000000"/>
                          </a:solidFill>
                          <a:effectLst/>
                          <a:latin typeface="+mj-lt"/>
                        </a:rPr>
                        <a:t> en EH.</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Q3 - 2025 Q2</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FA956332-7C15-DC8D-334C-3C93F2FE08C1}"/>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920288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sz="2400" u="none" strike="noStrike" dirty="0">
                <a:effectLst/>
              </a:rPr>
              <a:t>Actief beheer DMKS/</a:t>
            </a:r>
            <a:r>
              <a:rPr lang="nl-NL" sz="2400" u="none" strike="noStrike" dirty="0" err="1">
                <a:effectLst/>
              </a:rPr>
              <a:t>terugmeldstandaard</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2496260054"/>
              </p:ext>
            </p:extLst>
          </p:nvPr>
        </p:nvGraphicFramePr>
        <p:xfrm>
          <a:off x="674290" y="1968096"/>
          <a:ext cx="10843420" cy="335280"/>
        </p:xfrm>
        <a:graphic>
          <a:graphicData uri="http://schemas.openxmlformats.org/drawingml/2006/table">
            <a:tbl>
              <a:tblPr>
                <a:tableStyleId>{5C22544A-7EE6-4342-B048-85BDC9FD1C3A}</a:tableStyleId>
              </a:tblPr>
              <a:tblGrid>
                <a:gridCol w="8796344">
                  <a:extLst>
                    <a:ext uri="{9D8B030D-6E8A-4147-A177-3AD203B41FA5}">
                      <a16:colId xmlns:a16="http://schemas.microsoft.com/office/drawing/2014/main" val="1834484942"/>
                    </a:ext>
                  </a:extLst>
                </a:gridCol>
                <a:gridCol w="2047076">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a:solidFill>
                            <a:srgbClr val="000000"/>
                          </a:solidFill>
                          <a:effectLst/>
                          <a:latin typeface="+mj-lt"/>
                        </a:rPr>
                        <a:t>Operationele Ondersteuning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operationeel houden door wijzigingen, nieuwe aansluitingen, en technische updates door te voeren.</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Q1 - 2027 Q4</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F24EA815-1A74-9CAC-A347-F00649A056F8}"/>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6079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b-NO" sz="2400" u="none" strike="noStrike" dirty="0">
                <a:effectLst/>
              </a:rPr>
              <a:t>Digimelding naar Logius Private Cloud</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3756297060"/>
              </p:ext>
            </p:extLst>
          </p:nvPr>
        </p:nvGraphicFramePr>
        <p:xfrm>
          <a:off x="674290" y="2052799"/>
          <a:ext cx="10843419" cy="335280"/>
        </p:xfrm>
        <a:graphic>
          <a:graphicData uri="http://schemas.openxmlformats.org/drawingml/2006/table">
            <a:tbl>
              <a:tblPr>
                <a:tableStyleId>{5C22544A-7EE6-4342-B048-85BDC9FD1C3A}</a:tableStyleId>
              </a:tblPr>
              <a:tblGrid>
                <a:gridCol w="2852745">
                  <a:extLst>
                    <a:ext uri="{9D8B030D-6E8A-4147-A177-3AD203B41FA5}">
                      <a16:colId xmlns:a16="http://schemas.microsoft.com/office/drawing/2014/main" val="3917580256"/>
                    </a:ext>
                  </a:extLst>
                </a:gridCol>
                <a:gridCol w="6482154">
                  <a:extLst>
                    <a:ext uri="{9D8B030D-6E8A-4147-A177-3AD203B41FA5}">
                      <a16:colId xmlns:a16="http://schemas.microsoft.com/office/drawing/2014/main" val="1834484942"/>
                    </a:ext>
                  </a:extLst>
                </a:gridCol>
                <a:gridCol w="1508520">
                  <a:extLst>
                    <a:ext uri="{9D8B030D-6E8A-4147-A177-3AD203B41FA5}">
                      <a16:colId xmlns:a16="http://schemas.microsoft.com/office/drawing/2014/main" val="4253408685"/>
                    </a:ext>
                  </a:extLst>
                </a:gridCol>
              </a:tblGrid>
              <a:tr h="182880">
                <a:tc>
                  <a:txBody>
                    <a:bodyPr/>
                    <a:lstStyle/>
                    <a:p>
                      <a:pPr algn="l" fontAlgn="b"/>
                      <a:r>
                        <a:rPr lang="nb-NO" sz="1100" b="0" i="0" u="none" strike="noStrike" dirty="0">
                          <a:solidFill>
                            <a:srgbClr val="000000"/>
                          </a:solidFill>
                          <a:effectLst/>
                          <a:latin typeface="+mj-lt"/>
                        </a:rPr>
                        <a:t>Digimelding naar Logius Private Cloud</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Implementeren en versterken van </a:t>
                      </a:r>
                      <a:r>
                        <a:rPr lang="nl-NL" sz="1100" b="0" i="0" u="none" strike="noStrike" dirty="0" err="1">
                          <a:solidFill>
                            <a:srgbClr val="000000"/>
                          </a:solidFill>
                          <a:effectLst/>
                          <a:latin typeface="+mj-lt"/>
                        </a:rPr>
                        <a:t>beheersmechanismen</a:t>
                      </a:r>
                      <a:r>
                        <a:rPr lang="nl-NL" sz="1100" b="0" i="0" u="none" strike="noStrike" dirty="0">
                          <a:solidFill>
                            <a:srgbClr val="000000"/>
                          </a:solidFill>
                          <a:effectLst/>
                          <a:latin typeface="+mj-lt"/>
                        </a:rPr>
                        <a:t> voor zowel </a:t>
                      </a:r>
                      <a:r>
                        <a:rPr lang="nl-NL" sz="1100" b="0" i="0" u="none" strike="noStrike" dirty="0" err="1">
                          <a:solidFill>
                            <a:srgbClr val="000000"/>
                          </a:solidFill>
                          <a:effectLst/>
                          <a:latin typeface="+mj-lt"/>
                        </a:rPr>
                        <a:t>Digipoort</a:t>
                      </a:r>
                      <a:r>
                        <a:rPr lang="nl-NL" sz="1100" b="0" i="0" u="none" strike="noStrike" dirty="0">
                          <a:solidFill>
                            <a:srgbClr val="000000"/>
                          </a:solidFill>
                          <a:effectLst/>
                          <a:latin typeface="+mj-lt"/>
                        </a:rPr>
                        <a:t> als de SWIFT-dienst.</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2025 Q1 - 2025 Q4</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8FAFEAAF-D6BF-2EF8-2DE2-108F4F10A21A}"/>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1054026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0FD61-49AE-15DA-47B3-10AE47E35CDD}"/>
              </a:ext>
            </a:extLst>
          </p:cNvPr>
          <p:cNvSpPr>
            <a:spLocks noGrp="1"/>
          </p:cNvSpPr>
          <p:nvPr>
            <p:ph type="title"/>
          </p:nvPr>
        </p:nvSpPr>
        <p:spPr/>
        <p:txBody>
          <a:bodyPr/>
          <a:lstStyle/>
          <a:p>
            <a:pPr algn="l" fontAlgn="b"/>
            <a:r>
              <a:rPr lang="nl-NL" sz="2400" u="none" strike="noStrike" dirty="0">
                <a:effectLst/>
              </a:rPr>
              <a:t>Actief beheer OIN Stelsel &amp; </a:t>
            </a:r>
            <a:r>
              <a:rPr lang="nl-NL" sz="2400" u="none" strike="noStrike" dirty="0" err="1">
                <a:effectLst/>
              </a:rPr>
              <a:t>Digikoppeling</a:t>
            </a:r>
            <a:endParaRPr lang="nl-NL" sz="2400" b="0" i="0" u="none" strike="noStrike" dirty="0">
              <a:solidFill>
                <a:srgbClr val="000000"/>
              </a:solidFill>
              <a:effectLst/>
              <a:latin typeface="Aptos Narrow" panose="020B0004020202020204" pitchFamily="34" charset="0"/>
            </a:endParaRPr>
          </a:p>
        </p:txBody>
      </p:sp>
      <p:sp>
        <p:nvSpPr>
          <p:cNvPr id="3" name="Tijdelijke aanduiding voor dianummer 2">
            <a:extLst>
              <a:ext uri="{FF2B5EF4-FFF2-40B4-BE49-F238E27FC236}">
                <a16:creationId xmlns:a16="http://schemas.microsoft.com/office/drawing/2014/main" id="{77C1BE97-2826-34A7-8979-575A314758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C8757186-0C17-A0F5-FF5F-81F7D7553812}"/>
              </a:ext>
            </a:extLst>
          </p:cNvPr>
          <p:cNvSpPr>
            <a:spLocks noGrp="1"/>
          </p:cNvSpPr>
          <p:nvPr>
            <p:ph type="tbl" sz="quarter" idx="14"/>
          </p:nvPr>
        </p:nvSpPr>
        <p:spPr/>
        <p:txBody>
          <a:bodyPr/>
          <a:lstStyle/>
          <a:p>
            <a:r>
              <a:rPr lang="nl-NL" dirty="0"/>
              <a:t> </a:t>
            </a:r>
          </a:p>
          <a:p>
            <a:endParaRPr lang="nl-NL" dirty="0"/>
          </a:p>
        </p:txBody>
      </p:sp>
      <p:graphicFrame>
        <p:nvGraphicFramePr>
          <p:cNvPr id="5" name="Tabel 4">
            <a:extLst>
              <a:ext uri="{FF2B5EF4-FFF2-40B4-BE49-F238E27FC236}">
                <a16:creationId xmlns:a16="http://schemas.microsoft.com/office/drawing/2014/main" id="{331ED1A0-8310-A188-B900-E451EEF7D916}"/>
              </a:ext>
            </a:extLst>
          </p:cNvPr>
          <p:cNvGraphicFramePr>
            <a:graphicFrameLocks noGrp="1"/>
          </p:cNvGraphicFramePr>
          <p:nvPr>
            <p:extLst>
              <p:ext uri="{D42A27DB-BD31-4B8C-83A1-F6EECF244321}">
                <p14:modId xmlns:p14="http://schemas.microsoft.com/office/powerpoint/2010/main" val="392842636"/>
              </p:ext>
            </p:extLst>
          </p:nvPr>
        </p:nvGraphicFramePr>
        <p:xfrm>
          <a:off x="674289" y="2390954"/>
          <a:ext cx="10843419" cy="335280"/>
        </p:xfrm>
        <a:graphic>
          <a:graphicData uri="http://schemas.openxmlformats.org/drawingml/2006/table">
            <a:tbl>
              <a:tblPr>
                <a:tableStyleId>{5C22544A-7EE6-4342-B048-85BDC9FD1C3A}</a:tableStyleId>
              </a:tblPr>
              <a:tblGrid>
                <a:gridCol w="2852745">
                  <a:extLst>
                    <a:ext uri="{9D8B030D-6E8A-4147-A177-3AD203B41FA5}">
                      <a16:colId xmlns:a16="http://schemas.microsoft.com/office/drawing/2014/main" val="3917580256"/>
                    </a:ext>
                  </a:extLst>
                </a:gridCol>
                <a:gridCol w="6482154">
                  <a:extLst>
                    <a:ext uri="{9D8B030D-6E8A-4147-A177-3AD203B41FA5}">
                      <a16:colId xmlns:a16="http://schemas.microsoft.com/office/drawing/2014/main" val="1834484942"/>
                    </a:ext>
                  </a:extLst>
                </a:gridCol>
                <a:gridCol w="1508520">
                  <a:extLst>
                    <a:ext uri="{9D8B030D-6E8A-4147-A177-3AD203B41FA5}">
                      <a16:colId xmlns:a16="http://schemas.microsoft.com/office/drawing/2014/main" val="4253408685"/>
                    </a:ext>
                  </a:extLst>
                </a:gridCol>
              </a:tblGrid>
              <a:tr h="182880">
                <a:tc>
                  <a:txBody>
                    <a:bodyPr/>
                    <a:lstStyle/>
                    <a:p>
                      <a:pPr algn="l" fontAlgn="b"/>
                      <a:r>
                        <a:rPr lang="nl-NL" sz="1100" b="0" i="0" u="none" strike="noStrike" dirty="0">
                          <a:solidFill>
                            <a:srgbClr val="000000"/>
                          </a:solidFill>
                          <a:effectLst/>
                          <a:latin typeface="+mj-lt"/>
                        </a:rPr>
                        <a:t>Actief beheer DMKS/</a:t>
                      </a:r>
                      <a:r>
                        <a:rPr lang="nl-NL" sz="1100" b="0" i="0" u="none" strike="noStrike" dirty="0" err="1">
                          <a:solidFill>
                            <a:srgbClr val="000000"/>
                          </a:solidFill>
                          <a:effectLst/>
                          <a:latin typeface="+mj-lt"/>
                        </a:rPr>
                        <a:t>terugmeldstandaard</a:t>
                      </a:r>
                      <a:endParaRPr lang="nl-NL" sz="1100" b="0" i="0" u="none" strike="noStrike" dirty="0">
                        <a:solidFill>
                          <a:srgbClr val="000000"/>
                        </a:solidFill>
                        <a:effectLst/>
                        <a:latin typeface="+mj-lt"/>
                      </a:endParaRPr>
                    </a:p>
                  </a:txBody>
                  <a:tcPr marL="0" marR="0" marT="0" marB="0" anchor="b">
                    <a:solidFill>
                      <a:schemeClr val="bg1">
                        <a:lumMod val="85000"/>
                      </a:schemeClr>
                    </a:solidFill>
                  </a:tcPr>
                </a:tc>
                <a:tc>
                  <a:txBody>
                    <a:bodyPr/>
                    <a:lstStyle/>
                    <a:p>
                      <a:pPr algn="l" fontAlgn="b"/>
                      <a:r>
                        <a:rPr lang="nl-NL" sz="1100" b="0" i="0" u="none" strike="noStrike">
                          <a:solidFill>
                            <a:srgbClr val="000000"/>
                          </a:solidFill>
                          <a:effectLst/>
                          <a:latin typeface="+mj-lt"/>
                        </a:rPr>
                        <a:t>Operationele Ondersteuning Digimelding: Digimelding operationeel houden door wijzigingen, nieuwe aansluitingen, en technische updates door te voeren.</a:t>
                      </a:r>
                    </a:p>
                  </a:txBody>
                  <a:tcPr marL="0" marR="0" marT="0" marB="0" anchor="b">
                    <a:solidFill>
                      <a:schemeClr val="bg1">
                        <a:lumMod val="85000"/>
                      </a:schemeClr>
                    </a:solidFill>
                  </a:tcPr>
                </a:tc>
                <a:tc>
                  <a:txBody>
                    <a:bodyPr/>
                    <a:lstStyle/>
                    <a:p>
                      <a:pPr algn="l" fontAlgn="b"/>
                      <a:r>
                        <a:rPr lang="nl-NL" sz="1100" b="0" i="0" u="none" strike="noStrike" dirty="0">
                          <a:solidFill>
                            <a:srgbClr val="000000"/>
                          </a:solidFill>
                          <a:effectLst/>
                          <a:latin typeface="+mj-lt"/>
                        </a:rPr>
                        <a:t>2024 Q1 - 2027 Q4</a:t>
                      </a:r>
                    </a:p>
                  </a:txBody>
                  <a:tcPr marL="0" marR="0" marT="0" marB="0" anchor="b">
                    <a:solidFill>
                      <a:schemeClr val="bg1">
                        <a:lumMod val="85000"/>
                      </a:schemeClr>
                    </a:solidFill>
                  </a:tcPr>
                </a:tc>
                <a:extLst>
                  <a:ext uri="{0D108BD9-81ED-4DB2-BD59-A6C34878D82A}">
                    <a16:rowId xmlns:a16="http://schemas.microsoft.com/office/drawing/2014/main" val="513127616"/>
                  </a:ext>
                </a:extLst>
              </a:tr>
            </a:tbl>
          </a:graphicData>
        </a:graphic>
      </p:graphicFrame>
      <p:sp>
        <p:nvSpPr>
          <p:cNvPr id="6" name="Tekstvak 5">
            <a:extLst>
              <a:ext uri="{FF2B5EF4-FFF2-40B4-BE49-F238E27FC236}">
                <a16:creationId xmlns:a16="http://schemas.microsoft.com/office/drawing/2014/main" id="{9D29A5B8-1B38-00C0-C25E-6BCF6699603B}"/>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332713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41914CD3-93AF-2E0C-2757-F9B4C3E2AAE8}"/>
              </a:ext>
            </a:extLst>
          </p:cNvPr>
          <p:cNvSpPr/>
          <p:nvPr/>
        </p:nvSpPr>
        <p:spPr>
          <a:xfrm>
            <a:off x="449072" y="3297991"/>
            <a:ext cx="11742928" cy="1650423"/>
          </a:xfrm>
          <a:prstGeom prst="rect">
            <a:avLst/>
          </a:prstGeom>
          <a:solidFill>
            <a:srgbClr val="FFB612">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algn="l" defTabSz="456926" rtl="0" eaLnBrk="1" fontAlgn="auto" latinLnBrk="0" hangingPunct="1">
              <a:lnSpc>
                <a:spcPct val="100000"/>
              </a:lnSpc>
              <a:spcBef>
                <a:spcPts val="0"/>
              </a:spcBef>
              <a:spcAft>
                <a:spcPts val="0"/>
              </a:spcAft>
              <a:buClrTx/>
              <a:buSzTx/>
              <a:buFontTx/>
              <a:buNone/>
              <a:tabLst/>
              <a:defRPr/>
            </a:pPr>
            <a:endParaRPr kumimoji="0" lang="nl-NL" sz="900" b="1" i="0" u="none" strike="noStrike" kern="1200" cap="none" spc="0" normalizeH="0" baseline="0" noProof="0" dirty="0">
              <a:ln>
                <a:noFill/>
              </a:ln>
              <a:solidFill>
                <a:prstClr val="black"/>
              </a:solidFill>
              <a:effectLst/>
              <a:uLnTx/>
              <a:uFillTx/>
              <a:latin typeface="Verdana"/>
              <a:ea typeface="+mn-ea"/>
              <a:cs typeface="+mn-cs"/>
            </a:endParaRPr>
          </a:p>
        </p:txBody>
      </p:sp>
      <p:sp>
        <p:nvSpPr>
          <p:cNvPr id="131" name="Tekstvak 130"/>
          <p:cNvSpPr txBox="1"/>
          <p:nvPr/>
        </p:nvSpPr>
        <p:spPr>
          <a:xfrm>
            <a:off x="6407206" y="714131"/>
            <a:ext cx="4988048" cy="292068"/>
          </a:xfrm>
          <a:prstGeom prst="rect">
            <a:avLst/>
          </a:prstGeom>
          <a:noFill/>
          <a:ln>
            <a:noFill/>
          </a:ln>
        </p:spPr>
        <p:txBody>
          <a:bodyPr wrap="square">
            <a:spAutoFit/>
          </a:bodyPr>
          <a:lstStyle>
            <a:defPPr>
              <a:defRPr lang="nl-NL"/>
            </a:defPPr>
            <a:lvl1pPr lvl="0">
              <a:defRPr sz="2000">
                <a:solidFill>
                  <a:srgbClr val="000000"/>
                </a:solidFill>
              </a:defRPr>
            </a:lvl1pPr>
          </a:lstStyle>
          <a:p>
            <a:pPr marL="0" marR="0" lvl="0" indent="0" algn="l" defTabSz="913532" rtl="0" eaLnBrk="1" fontAlgn="auto" latinLnBrk="0" hangingPunct="1">
              <a:lnSpc>
                <a:spcPct val="15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000000"/>
                </a:solidFill>
                <a:effectLst/>
                <a:uLnTx/>
                <a:uFillTx/>
                <a:latin typeface="Verdana"/>
                <a:ea typeface="+mn-ea"/>
                <a:cs typeface="+mn-cs"/>
              </a:rPr>
              <a:t>N.B.:</a:t>
            </a:r>
            <a:r>
              <a:rPr kumimoji="0" lang="nl-NL" sz="1000" b="0" i="0" u="none" strike="noStrike" kern="1200" cap="none" spc="0" normalizeH="0" baseline="0" noProof="0" dirty="0">
                <a:ln>
                  <a:noFill/>
                </a:ln>
                <a:solidFill>
                  <a:srgbClr val="000000"/>
                </a:solidFill>
                <a:effectLst/>
                <a:uLnTx/>
                <a:uFillTx/>
                <a:latin typeface="Verdana"/>
                <a:ea typeface="+mn-ea"/>
                <a:cs typeface="+mn-cs"/>
              </a:rPr>
              <a:t> Omvang van de balk is géén maat voor benodigde capaciteit</a:t>
            </a:r>
          </a:p>
        </p:txBody>
      </p:sp>
      <p:sp>
        <p:nvSpPr>
          <p:cNvPr id="63" name="Afgeronde rechthoek 115">
            <a:extLst>
              <a:ext uri="{FF2B5EF4-FFF2-40B4-BE49-F238E27FC236}">
                <a16:creationId xmlns:a16="http://schemas.microsoft.com/office/drawing/2014/main" id="{A5A60F35-B355-21E7-0C21-DC6A2829DE1C}"/>
              </a:ext>
            </a:extLst>
          </p:cNvPr>
          <p:cNvSpPr/>
          <p:nvPr/>
        </p:nvSpPr>
        <p:spPr>
          <a:xfrm>
            <a:off x="2709762" y="3448768"/>
            <a:ext cx="3617929" cy="234000"/>
          </a:xfrm>
          <a:prstGeom prst="roundRect">
            <a:avLst>
              <a:gd name="adj" fmla="val 50000"/>
            </a:avLst>
          </a:prstGeom>
          <a:solidFill>
            <a:srgbClr val="C48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Monitoring in </a:t>
            </a: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r>
              <a:rPr kumimoji="0" lang="nl-NL" sz="900" b="0" i="0" u="none" strike="noStrike" kern="1200" cap="none" spc="0" normalizeH="0" baseline="0" noProof="0" dirty="0">
                <a:ln>
                  <a:noFill/>
                </a:ln>
                <a:solidFill>
                  <a:prstClr val="white"/>
                </a:solidFill>
                <a:effectLst/>
                <a:uLnTx/>
                <a:uFillTx/>
                <a:latin typeface="Verdana"/>
                <a:ea typeface="+mn-ea"/>
                <a:cs typeface="+mn-cs"/>
              </a:rPr>
              <a:t> faciliteren</a:t>
            </a:r>
          </a:p>
        </p:txBody>
      </p:sp>
      <p:sp>
        <p:nvSpPr>
          <p:cNvPr id="15" name="Afgeronde rechthoek 115">
            <a:extLst>
              <a:ext uri="{FF2B5EF4-FFF2-40B4-BE49-F238E27FC236}">
                <a16:creationId xmlns:a16="http://schemas.microsoft.com/office/drawing/2014/main" id="{4AE99BCA-2D7D-9CC3-4173-A88F663C33A4}"/>
              </a:ext>
            </a:extLst>
          </p:cNvPr>
          <p:cNvSpPr/>
          <p:nvPr/>
        </p:nvSpPr>
        <p:spPr>
          <a:xfrm>
            <a:off x="4047358" y="3998963"/>
            <a:ext cx="2249360" cy="234000"/>
          </a:xfrm>
          <a:prstGeom prst="roundRect">
            <a:avLst>
              <a:gd name="adj" fmla="val 50000"/>
            </a:avLst>
          </a:prstGeom>
          <a:solidFill>
            <a:srgbClr val="C48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Validatiecontroles in </a:t>
            </a: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9" name="Afgeronde rechthoek 115">
            <a:extLst>
              <a:ext uri="{FF2B5EF4-FFF2-40B4-BE49-F238E27FC236}">
                <a16:creationId xmlns:a16="http://schemas.microsoft.com/office/drawing/2014/main" id="{C712337F-537F-AC83-C9F1-9828E64FE79F}"/>
              </a:ext>
            </a:extLst>
          </p:cNvPr>
          <p:cNvSpPr/>
          <p:nvPr/>
        </p:nvSpPr>
        <p:spPr>
          <a:xfrm>
            <a:off x="3407530" y="4549158"/>
            <a:ext cx="2903836" cy="234000"/>
          </a:xfrm>
          <a:prstGeom prst="roundRect">
            <a:avLst>
              <a:gd name="adj" fmla="val 50000"/>
            </a:avLst>
          </a:prstGeom>
          <a:solidFill>
            <a:srgbClr val="C48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Automatisch vullen in </a:t>
            </a: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11" name="Rechthoek 10">
            <a:extLst>
              <a:ext uri="{FF2B5EF4-FFF2-40B4-BE49-F238E27FC236}">
                <a16:creationId xmlns:a16="http://schemas.microsoft.com/office/drawing/2014/main" id="{15A6CE36-6C98-668A-ABD3-71855FFAB074}"/>
              </a:ext>
            </a:extLst>
          </p:cNvPr>
          <p:cNvSpPr/>
          <p:nvPr/>
        </p:nvSpPr>
        <p:spPr>
          <a:xfrm>
            <a:off x="495207" y="965011"/>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2024</a:t>
            </a:r>
          </a:p>
        </p:txBody>
      </p:sp>
      <p:sp>
        <p:nvSpPr>
          <p:cNvPr id="12" name="Rechthoek 11">
            <a:extLst>
              <a:ext uri="{FF2B5EF4-FFF2-40B4-BE49-F238E27FC236}">
                <a16:creationId xmlns:a16="http://schemas.microsoft.com/office/drawing/2014/main" id="{33F3C4F4-A8C8-378D-DE92-790BE393137A}"/>
              </a:ext>
            </a:extLst>
          </p:cNvPr>
          <p:cNvSpPr/>
          <p:nvPr/>
        </p:nvSpPr>
        <p:spPr>
          <a:xfrm>
            <a:off x="3407530" y="963030"/>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2025</a:t>
            </a:r>
          </a:p>
        </p:txBody>
      </p:sp>
      <p:sp>
        <p:nvSpPr>
          <p:cNvPr id="13" name="Rechthoek 12">
            <a:extLst>
              <a:ext uri="{FF2B5EF4-FFF2-40B4-BE49-F238E27FC236}">
                <a16:creationId xmlns:a16="http://schemas.microsoft.com/office/drawing/2014/main" id="{7C6BB083-F324-7F85-5B58-85BED228F70D}"/>
              </a:ext>
            </a:extLst>
          </p:cNvPr>
          <p:cNvSpPr/>
          <p:nvPr/>
        </p:nvSpPr>
        <p:spPr>
          <a:xfrm>
            <a:off x="9213245" y="961840"/>
            <a:ext cx="2879625" cy="276802"/>
          </a:xfrm>
          <a:prstGeom prst="rect">
            <a:avLst/>
          </a:prstGeom>
          <a:gradFill flip="none" rotWithShape="1">
            <a:gsLst>
              <a:gs pos="74000">
                <a:srgbClr val="FFB612"/>
              </a:gs>
              <a:gs pos="0">
                <a:srgbClr val="FFB612"/>
              </a:gs>
              <a:gs pos="100000">
                <a:schemeClr val="bg1"/>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2027</a:t>
            </a:r>
          </a:p>
        </p:txBody>
      </p:sp>
      <p:sp>
        <p:nvSpPr>
          <p:cNvPr id="17" name="Rechthoek 16">
            <a:extLst>
              <a:ext uri="{FF2B5EF4-FFF2-40B4-BE49-F238E27FC236}">
                <a16:creationId xmlns:a16="http://schemas.microsoft.com/office/drawing/2014/main" id="{2C3DA48E-D983-3FF2-E3C3-3EABE0223786}"/>
              </a:ext>
            </a:extLst>
          </p:cNvPr>
          <p:cNvSpPr/>
          <p:nvPr/>
        </p:nvSpPr>
        <p:spPr>
          <a:xfrm>
            <a:off x="6310387" y="964816"/>
            <a:ext cx="2879625" cy="276802"/>
          </a:xfrm>
          <a:prstGeom prst="rect">
            <a:avLst/>
          </a:prstGeom>
          <a:solidFill>
            <a:srgbClr val="FFB61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34"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srgbClr val="FFFFFF"/>
                </a:solidFill>
                <a:effectLst/>
                <a:uLnTx/>
                <a:uFillTx/>
                <a:latin typeface="Verdana"/>
                <a:ea typeface="+mn-ea"/>
                <a:cs typeface="+mn-cs"/>
              </a:rPr>
              <a:t>2026</a:t>
            </a:r>
          </a:p>
        </p:txBody>
      </p:sp>
      <p:sp>
        <p:nvSpPr>
          <p:cNvPr id="21" name="Rechthoek 20">
            <a:extLst>
              <a:ext uri="{FF2B5EF4-FFF2-40B4-BE49-F238E27FC236}">
                <a16:creationId xmlns:a16="http://schemas.microsoft.com/office/drawing/2014/main" id="{384141B0-36FC-D0AF-2DCB-269CC3498152}"/>
              </a:ext>
            </a:extLst>
          </p:cNvPr>
          <p:cNvSpPr/>
          <p:nvPr/>
        </p:nvSpPr>
        <p:spPr>
          <a:xfrm rot="16200000">
            <a:off x="-612958" y="3910952"/>
            <a:ext cx="1650424" cy="424503"/>
          </a:xfrm>
          <a:prstGeom prst="rect">
            <a:avLst/>
          </a:prstGeom>
          <a:solidFill>
            <a:srgbClr val="FFB612">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algn="ctr" defTabSz="456926" rtl="0" eaLnBrk="1" fontAlgn="auto" latinLnBrk="0" hangingPunct="1">
              <a:lnSpc>
                <a:spcPct val="100000"/>
              </a:lnSpc>
              <a:spcBef>
                <a:spcPts val="0"/>
              </a:spcBef>
              <a:spcAft>
                <a:spcPts val="0"/>
              </a:spcAft>
              <a:buClrTx/>
              <a:buSzTx/>
              <a:buFontTx/>
              <a:buNone/>
              <a:tabLst/>
              <a:defRPr/>
            </a:pPr>
            <a:r>
              <a:rPr kumimoji="0" lang="nl-NL" sz="900" b="1" i="0" u="none" strike="noStrike" kern="1200" cap="none" spc="0" normalizeH="0" baseline="0" noProof="0" dirty="0">
                <a:ln>
                  <a:noFill/>
                </a:ln>
                <a:solidFill>
                  <a:prstClr val="black"/>
                </a:solidFill>
                <a:effectLst/>
                <a:uLnTx/>
                <a:uFillTx/>
                <a:latin typeface="Verdana"/>
                <a:ea typeface="+mn-ea"/>
                <a:cs typeface="+mn-cs"/>
              </a:rPr>
              <a:t>Doorontwikkeling</a:t>
            </a:r>
          </a:p>
        </p:txBody>
      </p:sp>
      <p:sp>
        <p:nvSpPr>
          <p:cNvPr id="22" name="Rechthoek 21">
            <a:extLst>
              <a:ext uri="{FF2B5EF4-FFF2-40B4-BE49-F238E27FC236}">
                <a16:creationId xmlns:a16="http://schemas.microsoft.com/office/drawing/2014/main" id="{32489069-830F-656F-9FA4-E3FF1F74FF4B}"/>
              </a:ext>
            </a:extLst>
          </p:cNvPr>
          <p:cNvSpPr/>
          <p:nvPr/>
        </p:nvSpPr>
        <p:spPr>
          <a:xfrm rot="16200000">
            <a:off x="-762365" y="2079556"/>
            <a:ext cx="1958218" cy="433485"/>
          </a:xfrm>
          <a:prstGeom prst="rect">
            <a:avLst/>
          </a:prstGeom>
          <a:solidFill>
            <a:schemeClr val="accent3">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355529" marR="0" lvl="0" indent="0" algn="l" defTabSz="456926" rtl="0" eaLnBrk="1" fontAlgn="auto" latinLnBrk="0" hangingPunct="1">
              <a:lnSpc>
                <a:spcPct val="100000"/>
              </a:lnSpc>
              <a:spcBef>
                <a:spcPts val="0"/>
              </a:spcBef>
              <a:spcAft>
                <a:spcPts val="0"/>
              </a:spcAft>
              <a:buClrTx/>
              <a:buSzTx/>
              <a:buFontTx/>
              <a:buNone/>
              <a:tabLst/>
              <a:defRPr/>
            </a:pPr>
            <a:r>
              <a:rPr kumimoji="0" lang="nl-NL" sz="900" b="1" i="0" u="none" strike="noStrike" kern="1200" cap="none" spc="0" normalizeH="0" baseline="0" noProof="0" dirty="0">
                <a:ln>
                  <a:noFill/>
                </a:ln>
                <a:solidFill>
                  <a:prstClr val="black"/>
                </a:solidFill>
                <a:effectLst/>
                <a:uLnTx/>
                <a:uFillTx/>
                <a:latin typeface="Verdana"/>
                <a:ea typeface="+mn-ea"/>
                <a:cs typeface="+mn-cs"/>
              </a:rPr>
              <a:t>Vernieuwing </a:t>
            </a:r>
            <a:r>
              <a:rPr kumimoji="0" lang="nl-NL" sz="900" b="1" i="0" u="none" strike="noStrike" kern="1200" cap="none" spc="0" normalizeH="0" baseline="0" noProof="0" dirty="0" err="1">
                <a:ln>
                  <a:noFill/>
                </a:ln>
                <a:solidFill>
                  <a:prstClr val="black"/>
                </a:solidFill>
                <a:effectLst/>
                <a:uLnTx/>
                <a:uFillTx/>
                <a:latin typeface="Verdana"/>
                <a:ea typeface="+mn-ea"/>
                <a:cs typeface="+mn-cs"/>
              </a:rPr>
              <a:t>ihkv</a:t>
            </a:r>
            <a:r>
              <a:rPr kumimoji="0" lang="nl-NL" sz="900" b="1" i="0" u="none" strike="noStrike" kern="1200" cap="none" spc="0" normalizeH="0" baseline="0" noProof="0" dirty="0">
                <a:ln>
                  <a:noFill/>
                </a:ln>
                <a:solidFill>
                  <a:prstClr val="black"/>
                </a:solidFill>
                <a:effectLst/>
                <a:uLnTx/>
                <a:uFillTx/>
                <a:latin typeface="Verdana"/>
                <a:ea typeface="+mn-ea"/>
                <a:cs typeface="+mn-cs"/>
              </a:rPr>
              <a:t> FDS</a:t>
            </a:r>
          </a:p>
        </p:txBody>
      </p:sp>
      <p:sp>
        <p:nvSpPr>
          <p:cNvPr id="24" name="Rechthoek 23">
            <a:extLst>
              <a:ext uri="{FF2B5EF4-FFF2-40B4-BE49-F238E27FC236}">
                <a16:creationId xmlns:a16="http://schemas.microsoft.com/office/drawing/2014/main" id="{8B08CF7A-EA36-527E-C12E-698B3BA57296}"/>
              </a:ext>
            </a:extLst>
          </p:cNvPr>
          <p:cNvSpPr/>
          <p:nvPr/>
        </p:nvSpPr>
        <p:spPr>
          <a:xfrm rot="16200000">
            <a:off x="-729307" y="5704185"/>
            <a:ext cx="1883124" cy="424501"/>
          </a:xfrm>
          <a:prstGeom prst="rect">
            <a:avLst/>
          </a:prstGeom>
          <a:solidFill>
            <a:srgbClr val="CCCCCC">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2" tIns="22851" rIns="45702" bIns="22851" numCol="1" spcCol="0" rtlCol="0" fromWordArt="0" anchor="ctr" anchorCtr="0" forceAA="0" compatLnSpc="1">
            <a:prstTxWarp prst="textNoShape">
              <a:avLst/>
            </a:prstTxWarp>
            <a:noAutofit/>
          </a:bodyPr>
          <a:lstStyle/>
          <a:p>
            <a:pPr marL="0" marR="0" lvl="0" indent="0" defTabSz="456926" rtl="0" eaLnBrk="1" fontAlgn="auto" latinLnBrk="0" hangingPunct="1">
              <a:lnSpc>
                <a:spcPct val="100000"/>
              </a:lnSpc>
              <a:spcBef>
                <a:spcPts val="0"/>
              </a:spcBef>
              <a:spcAft>
                <a:spcPts val="0"/>
              </a:spcAft>
              <a:buClrTx/>
              <a:buSzTx/>
              <a:buFontTx/>
              <a:buNone/>
              <a:tabLst/>
              <a:defRPr/>
            </a:pPr>
            <a:r>
              <a:rPr kumimoji="0" lang="nl-NL" sz="1000" b="1" i="0" u="none" strike="noStrike" kern="1200" cap="none" spc="0" normalizeH="0" baseline="0" noProof="0" dirty="0">
                <a:ln>
                  <a:noFill/>
                </a:ln>
                <a:solidFill>
                  <a:prstClr val="black"/>
                </a:solidFill>
                <a:effectLst/>
                <a:uLnTx/>
                <a:uFillTx/>
                <a:latin typeface="Verdana"/>
                <a:ea typeface="+mn-ea"/>
                <a:cs typeface="+mn-cs"/>
              </a:rPr>
              <a:t>       Continuïteit &amp; run</a:t>
            </a:r>
          </a:p>
        </p:txBody>
      </p:sp>
      <p:sp>
        <p:nvSpPr>
          <p:cNvPr id="25" name="Rechthoek 24">
            <a:extLst>
              <a:ext uri="{FF2B5EF4-FFF2-40B4-BE49-F238E27FC236}">
                <a16:creationId xmlns:a16="http://schemas.microsoft.com/office/drawing/2014/main" id="{3311A77F-062B-7CF3-ADE9-A1E696A0C747}"/>
              </a:ext>
            </a:extLst>
          </p:cNvPr>
          <p:cNvSpPr/>
          <p:nvPr/>
        </p:nvSpPr>
        <p:spPr>
          <a:xfrm>
            <a:off x="450262" y="1314215"/>
            <a:ext cx="11741738" cy="196119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9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7" name="Afgeronde rechthoek 85">
            <a:extLst>
              <a:ext uri="{FF2B5EF4-FFF2-40B4-BE49-F238E27FC236}">
                <a16:creationId xmlns:a16="http://schemas.microsoft.com/office/drawing/2014/main" id="{D99358EF-3070-7A04-F07B-53180F345D98}"/>
              </a:ext>
            </a:extLst>
          </p:cNvPr>
          <p:cNvSpPr/>
          <p:nvPr/>
        </p:nvSpPr>
        <p:spPr>
          <a:xfrm>
            <a:off x="546183" y="5891975"/>
            <a:ext cx="11542876" cy="123082"/>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a:ln>
                  <a:noFill/>
                </a:ln>
                <a:solidFill>
                  <a:prstClr val="white"/>
                </a:solidFill>
                <a:effectLst/>
                <a:uLnTx/>
                <a:uFillTx/>
                <a:latin typeface="Verdana"/>
                <a:ea typeface="+mn-ea"/>
                <a:cs typeface="+mn-cs"/>
              </a:rPr>
              <a:t>Beheer E-Facturatie </a:t>
            </a:r>
            <a:r>
              <a:rPr kumimoji="0" lang="nl-NL" sz="900" b="0" i="0" u="none" strike="noStrike" kern="1200" cap="none" spc="0" normalizeH="0" baseline="0" noProof="0" dirty="0">
                <a:ln>
                  <a:noFill/>
                </a:ln>
                <a:solidFill>
                  <a:prstClr val="white"/>
                </a:solidFill>
                <a:effectLst/>
                <a:uLnTx/>
                <a:uFillTx/>
                <a:latin typeface="Verdana"/>
                <a:ea typeface="+mn-ea"/>
                <a:cs typeface="+mn-cs"/>
              </a:rPr>
              <a:t>diensten </a:t>
            </a:r>
            <a:r>
              <a:rPr kumimoji="0" lang="nl-NL" sz="900" b="0" i="0" u="none" strike="noStrike" kern="1200" cap="none" spc="0" normalizeH="0" baseline="0" noProof="0">
                <a:ln>
                  <a:noFill/>
                </a:ln>
                <a:solidFill>
                  <a:prstClr val="white"/>
                </a:solidFill>
                <a:effectLst/>
                <a:uLnTx/>
                <a:uFillTx/>
                <a:latin typeface="Verdana"/>
                <a:ea typeface="+mn-ea"/>
                <a:cs typeface="+mn-cs"/>
              </a:rPr>
              <a:t>(e-Facturatie </a:t>
            </a:r>
            <a:r>
              <a:rPr kumimoji="0" lang="nl-NL" sz="900" b="0" i="0" u="none" strike="noStrike" kern="1200" cap="none" spc="0" normalizeH="0" baseline="0" noProof="0" dirty="0">
                <a:ln>
                  <a:noFill/>
                </a:ln>
                <a:solidFill>
                  <a:prstClr val="white"/>
                </a:solidFill>
                <a:effectLst/>
                <a:uLnTx/>
                <a:uFillTx/>
                <a:latin typeface="Verdana"/>
                <a:ea typeface="+mn-ea"/>
                <a:cs typeface="+mn-cs"/>
              </a:rPr>
              <a:t>standaarden)</a:t>
            </a:r>
          </a:p>
        </p:txBody>
      </p:sp>
      <p:sp>
        <p:nvSpPr>
          <p:cNvPr id="28" name="Afgeronde rechthoek 96">
            <a:extLst>
              <a:ext uri="{FF2B5EF4-FFF2-40B4-BE49-F238E27FC236}">
                <a16:creationId xmlns:a16="http://schemas.microsoft.com/office/drawing/2014/main" id="{5F3F956A-81C8-E855-AF0A-C24E26CE012E}"/>
              </a:ext>
            </a:extLst>
          </p:cNvPr>
          <p:cNvSpPr/>
          <p:nvPr/>
        </p:nvSpPr>
        <p:spPr>
          <a:xfrm>
            <a:off x="541362" y="6037641"/>
            <a:ext cx="3878294" cy="133956"/>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Beheer en Exploitatie ebMSv2 Digikoppeling</a:t>
            </a:r>
          </a:p>
        </p:txBody>
      </p:sp>
      <p:sp>
        <p:nvSpPr>
          <p:cNvPr id="29" name="Afgeronde rechthoek 98">
            <a:extLst>
              <a:ext uri="{FF2B5EF4-FFF2-40B4-BE49-F238E27FC236}">
                <a16:creationId xmlns:a16="http://schemas.microsoft.com/office/drawing/2014/main" id="{925D0309-189C-5244-0F0F-DFD9DE17A7D1}"/>
              </a:ext>
            </a:extLst>
          </p:cNvPr>
          <p:cNvSpPr/>
          <p:nvPr/>
        </p:nvSpPr>
        <p:spPr>
          <a:xfrm>
            <a:off x="539434" y="6203098"/>
            <a:ext cx="11559272" cy="121231"/>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Beheer en Exploitatie API koppelvlak Digikoppeling</a:t>
            </a:r>
          </a:p>
        </p:txBody>
      </p:sp>
      <p:sp>
        <p:nvSpPr>
          <p:cNvPr id="36" name="Rechthoek 35">
            <a:extLst>
              <a:ext uri="{FF2B5EF4-FFF2-40B4-BE49-F238E27FC236}">
                <a16:creationId xmlns:a16="http://schemas.microsoft.com/office/drawing/2014/main" id="{DF54A1FC-3018-670C-848C-EB067D5C3A44}"/>
              </a:ext>
            </a:extLst>
          </p:cNvPr>
          <p:cNvSpPr/>
          <p:nvPr/>
        </p:nvSpPr>
        <p:spPr>
          <a:xfrm>
            <a:off x="500568" y="5847553"/>
            <a:ext cx="11615545" cy="688887"/>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900" b="1" i="0" u="none" strike="noStrike" kern="1200" cap="none" spc="0" normalizeH="0" baseline="0" noProof="0" dirty="0">
              <a:ln>
                <a:noFill/>
              </a:ln>
              <a:solidFill>
                <a:srgbClr val="000000"/>
              </a:solidFill>
              <a:effectLst/>
              <a:uLnTx/>
              <a:uFillTx/>
              <a:latin typeface="Verdana"/>
              <a:ea typeface="+mn-ea"/>
              <a:cs typeface="+mn-cs"/>
            </a:endParaRPr>
          </a:p>
        </p:txBody>
      </p:sp>
      <p:sp>
        <p:nvSpPr>
          <p:cNvPr id="40" name="Rechthoek 39">
            <a:extLst>
              <a:ext uri="{FF2B5EF4-FFF2-40B4-BE49-F238E27FC236}">
                <a16:creationId xmlns:a16="http://schemas.microsoft.com/office/drawing/2014/main" id="{E49E49F8-0BD2-3B85-4502-E0A8EADFCDFB}"/>
              </a:ext>
            </a:extLst>
          </p:cNvPr>
          <p:cNvSpPr/>
          <p:nvPr/>
        </p:nvSpPr>
        <p:spPr>
          <a:xfrm>
            <a:off x="449072" y="4974876"/>
            <a:ext cx="11742928" cy="1883123"/>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34" rtl="0" eaLnBrk="1" fontAlgn="auto" latinLnBrk="0" hangingPunct="1">
              <a:lnSpc>
                <a:spcPct val="100000"/>
              </a:lnSpc>
              <a:spcBef>
                <a:spcPts val="0"/>
              </a:spcBef>
              <a:spcAft>
                <a:spcPts val="0"/>
              </a:spcAft>
              <a:buClrTx/>
              <a:buSzTx/>
              <a:buFontTx/>
              <a:buNone/>
              <a:tabLst/>
              <a:defRPr/>
            </a:pPr>
            <a:endParaRPr kumimoji="0" lang="nl-NL" sz="1000" b="1" i="0" u="none" strike="noStrike" kern="1200" cap="none" spc="0" normalizeH="0" baseline="0" noProof="0" dirty="0">
              <a:ln>
                <a:noFill/>
              </a:ln>
              <a:solidFill>
                <a:srgbClr val="000000"/>
              </a:solidFill>
              <a:effectLst/>
              <a:uLnTx/>
              <a:uFillTx/>
              <a:latin typeface="Verdana"/>
              <a:ea typeface="+mn-ea"/>
              <a:cs typeface="+mn-cs"/>
            </a:endParaRPr>
          </a:p>
        </p:txBody>
      </p:sp>
      <p:cxnSp>
        <p:nvCxnSpPr>
          <p:cNvPr id="46" name="Rechte verbindingslijn 45">
            <a:extLst>
              <a:ext uri="{FF2B5EF4-FFF2-40B4-BE49-F238E27FC236}">
                <a16:creationId xmlns:a16="http://schemas.microsoft.com/office/drawing/2014/main" id="{1D2FAD34-17EC-60BC-FCE8-1084E41C8526}"/>
              </a:ext>
            </a:extLst>
          </p:cNvPr>
          <p:cNvCxnSpPr>
            <a:cxnSpLocks/>
          </p:cNvCxnSpPr>
          <p:nvPr/>
        </p:nvCxnSpPr>
        <p:spPr>
          <a:xfrm>
            <a:off x="3374832" y="1314215"/>
            <a:ext cx="58157" cy="554378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Rechte verbindingslijn 46">
            <a:extLst>
              <a:ext uri="{FF2B5EF4-FFF2-40B4-BE49-F238E27FC236}">
                <a16:creationId xmlns:a16="http://schemas.microsoft.com/office/drawing/2014/main" id="{43E7DB41-C861-5DF5-EB4A-CEDAAF408D48}"/>
              </a:ext>
            </a:extLst>
          </p:cNvPr>
          <p:cNvCxnSpPr>
            <a:cxnSpLocks/>
            <a:stCxn id="25" idx="0"/>
            <a:endCxn id="40" idx="2"/>
          </p:cNvCxnSpPr>
          <p:nvPr/>
        </p:nvCxnSpPr>
        <p:spPr>
          <a:xfrm flipH="1">
            <a:off x="6320536" y="1314215"/>
            <a:ext cx="595" cy="554378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Rechte verbindingslijn 50">
            <a:extLst>
              <a:ext uri="{FF2B5EF4-FFF2-40B4-BE49-F238E27FC236}">
                <a16:creationId xmlns:a16="http://schemas.microsoft.com/office/drawing/2014/main" id="{3BE2A779-CFFD-60BA-317D-25E0579418CB}"/>
              </a:ext>
            </a:extLst>
          </p:cNvPr>
          <p:cNvCxnSpPr>
            <a:cxnSpLocks/>
          </p:cNvCxnSpPr>
          <p:nvPr/>
        </p:nvCxnSpPr>
        <p:spPr>
          <a:xfrm>
            <a:off x="9191336" y="1023610"/>
            <a:ext cx="21894" cy="585147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Afgeronde rechthoek 105">
            <a:extLst>
              <a:ext uri="{FF2B5EF4-FFF2-40B4-BE49-F238E27FC236}">
                <a16:creationId xmlns:a16="http://schemas.microsoft.com/office/drawing/2014/main" id="{FE950AD3-DEC1-8450-70EF-FCA746CB5235}"/>
              </a:ext>
            </a:extLst>
          </p:cNvPr>
          <p:cNvSpPr/>
          <p:nvPr/>
        </p:nvSpPr>
        <p:spPr>
          <a:xfrm>
            <a:off x="3384668" y="2147329"/>
            <a:ext cx="1450283" cy="234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srgbClr val="FFFFFF"/>
                </a:solidFill>
                <a:effectLst/>
                <a:uLnTx/>
                <a:uFillTx/>
                <a:latin typeface="Verdana"/>
                <a:ea typeface="+mn-ea"/>
                <a:cs typeface="+mn-cs"/>
              </a:rPr>
              <a:t>PoC</a:t>
            </a:r>
            <a:r>
              <a:rPr kumimoji="0" lang="nl-NL" sz="900" b="0" i="0" u="none" strike="noStrike" kern="1200" cap="none" spc="0" normalizeH="0" baseline="0" noProof="0" dirty="0">
                <a:ln>
                  <a:noFill/>
                </a:ln>
                <a:solidFill>
                  <a:srgbClr val="FFFFFF"/>
                </a:solidFill>
                <a:effectLst/>
                <a:uLnTx/>
                <a:uFillTx/>
                <a:latin typeface="Verdana"/>
                <a:ea typeface="+mn-ea"/>
                <a:cs typeface="+mn-cs"/>
              </a:rPr>
              <a:t> nieuwe </a:t>
            </a:r>
            <a:r>
              <a:rPr kumimoji="0" lang="nl-NL" sz="900" b="0" i="0" u="none" strike="noStrike" kern="1200" cap="none" spc="0" normalizeH="0" baseline="0" noProof="0" dirty="0" err="1">
                <a:ln>
                  <a:noFill/>
                </a:ln>
                <a:solidFill>
                  <a:srgbClr val="FFFFFF"/>
                </a:solidFill>
                <a:effectLst/>
                <a:uLnTx/>
                <a:uFillTx/>
                <a:latin typeface="Verdana"/>
                <a:ea typeface="+mn-ea"/>
                <a:cs typeface="+mn-cs"/>
              </a:rPr>
              <a:t>terugmeldstandaard</a:t>
            </a:r>
            <a:endParaRPr kumimoji="0" lang="nl-NL" sz="900" b="0" i="0" u="none" strike="noStrike" kern="1200" cap="none" spc="0" normalizeH="0" baseline="0" noProof="0" dirty="0">
              <a:ln>
                <a:noFill/>
              </a:ln>
              <a:solidFill>
                <a:srgbClr val="FFFFFF"/>
              </a:solidFill>
              <a:effectLst/>
              <a:uLnTx/>
              <a:uFillTx/>
              <a:latin typeface="Verdana"/>
              <a:ea typeface="+mn-ea"/>
              <a:cs typeface="+mn-cs"/>
            </a:endParaRPr>
          </a:p>
        </p:txBody>
      </p:sp>
      <p:sp>
        <p:nvSpPr>
          <p:cNvPr id="6" name="Afgeronde rechthoek 105">
            <a:extLst>
              <a:ext uri="{FF2B5EF4-FFF2-40B4-BE49-F238E27FC236}">
                <a16:creationId xmlns:a16="http://schemas.microsoft.com/office/drawing/2014/main" id="{B2659EE9-296A-6639-E21F-2D14401677C4}"/>
              </a:ext>
            </a:extLst>
          </p:cNvPr>
          <p:cNvSpPr/>
          <p:nvPr/>
        </p:nvSpPr>
        <p:spPr>
          <a:xfrm>
            <a:off x="4854467" y="2147329"/>
            <a:ext cx="1456333" cy="234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FFFF"/>
                </a:solidFill>
                <a:effectLst/>
                <a:uLnTx/>
                <a:uFillTx/>
                <a:latin typeface="Verdana"/>
                <a:ea typeface="+mn-ea"/>
                <a:cs typeface="+mn-cs"/>
              </a:rPr>
              <a:t>MVP referentie implementatie nieuwe </a:t>
            </a:r>
            <a:r>
              <a:rPr kumimoji="0" lang="nl-NL" sz="600" b="0" i="0" u="none" strike="noStrike" kern="1200" cap="none" spc="0" normalizeH="0" baseline="0" noProof="0" dirty="0" err="1">
                <a:ln>
                  <a:noFill/>
                </a:ln>
                <a:solidFill>
                  <a:srgbClr val="FFFFFF"/>
                </a:solidFill>
                <a:effectLst/>
                <a:uLnTx/>
                <a:uFillTx/>
                <a:latin typeface="Verdana"/>
                <a:ea typeface="+mn-ea"/>
                <a:cs typeface="+mn-cs"/>
              </a:rPr>
              <a:t>terugmeldstandaard</a:t>
            </a:r>
            <a:endParaRPr kumimoji="0" lang="nl-NL" sz="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4" name="Afgeronde rechthoek 105">
            <a:extLst>
              <a:ext uri="{FF2B5EF4-FFF2-40B4-BE49-F238E27FC236}">
                <a16:creationId xmlns:a16="http://schemas.microsoft.com/office/drawing/2014/main" id="{E8A7C6FB-1E67-342D-8CF5-AD8D436DEB3C}"/>
              </a:ext>
            </a:extLst>
          </p:cNvPr>
          <p:cNvSpPr/>
          <p:nvPr/>
        </p:nvSpPr>
        <p:spPr>
          <a:xfrm>
            <a:off x="3424383" y="2875861"/>
            <a:ext cx="2897811" cy="234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srgbClr val="FFFFFF"/>
                </a:solidFill>
                <a:effectLst/>
                <a:uLnTx/>
                <a:uFillTx/>
                <a:latin typeface="Verdana"/>
                <a:ea typeface="+mn-ea"/>
                <a:cs typeface="+mn-cs"/>
              </a:rPr>
              <a:t>Pilot toepassing nieuwe </a:t>
            </a:r>
            <a:r>
              <a:rPr kumimoji="0" lang="nl-NL" sz="900" b="0" i="0" u="none" strike="noStrike" kern="1200" cap="none" spc="0" normalizeH="0" baseline="0" noProof="0" dirty="0" err="1">
                <a:ln>
                  <a:noFill/>
                </a:ln>
                <a:solidFill>
                  <a:srgbClr val="FFFFFF"/>
                </a:solidFill>
                <a:effectLst/>
                <a:uLnTx/>
                <a:uFillTx/>
                <a:latin typeface="Verdana"/>
                <a:ea typeface="+mn-ea"/>
                <a:cs typeface="+mn-cs"/>
              </a:rPr>
              <a:t>terugmeldstandaard</a:t>
            </a:r>
            <a:endParaRPr kumimoji="0" lang="nl-NL" sz="9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6" name="Afgeronde rechthoek 105">
            <a:extLst>
              <a:ext uri="{FF2B5EF4-FFF2-40B4-BE49-F238E27FC236}">
                <a16:creationId xmlns:a16="http://schemas.microsoft.com/office/drawing/2014/main" id="{7CFEA7A6-7B57-41E4-7C28-E648667D3F41}"/>
              </a:ext>
            </a:extLst>
          </p:cNvPr>
          <p:cNvSpPr/>
          <p:nvPr/>
        </p:nvSpPr>
        <p:spPr>
          <a:xfrm>
            <a:off x="1855428" y="1465691"/>
            <a:ext cx="1499790" cy="234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FFFF"/>
                </a:solidFill>
                <a:effectLst/>
                <a:uLnTx/>
                <a:uFillTx/>
                <a:latin typeface="Verdana"/>
                <a:ea typeface="+mn-ea"/>
                <a:cs typeface="+mn-cs"/>
              </a:rPr>
              <a:t>Nieuwe </a:t>
            </a:r>
            <a:r>
              <a:rPr kumimoji="0" lang="nl-NL" sz="600" b="0" i="0" u="none" strike="noStrike" kern="1200" cap="none" spc="0" normalizeH="0" baseline="0" noProof="0" dirty="0" err="1">
                <a:ln>
                  <a:noFill/>
                </a:ln>
                <a:solidFill>
                  <a:srgbClr val="FFFFFF"/>
                </a:solidFill>
                <a:effectLst/>
                <a:uLnTx/>
                <a:uFillTx/>
                <a:latin typeface="Verdana"/>
                <a:ea typeface="+mn-ea"/>
                <a:cs typeface="+mn-cs"/>
              </a:rPr>
              <a:t>terugmeldstandaard</a:t>
            </a:r>
            <a:r>
              <a:rPr kumimoji="0" lang="nl-NL" sz="600" b="0" i="0" u="none" strike="noStrike" kern="1200" cap="none" spc="0" normalizeH="0" baseline="0" noProof="0" dirty="0">
                <a:ln>
                  <a:noFill/>
                </a:ln>
                <a:solidFill>
                  <a:srgbClr val="FFFFFF"/>
                </a:solidFill>
                <a:effectLst/>
                <a:uLnTx/>
                <a:uFillTx/>
                <a:latin typeface="Verdana"/>
                <a:ea typeface="+mn-ea"/>
                <a:cs typeface="+mn-cs"/>
              </a:rPr>
              <a:t> ontwikkelen</a:t>
            </a:r>
          </a:p>
        </p:txBody>
      </p:sp>
      <p:sp>
        <p:nvSpPr>
          <p:cNvPr id="19" name="Afgeronde rechthoek 105">
            <a:extLst>
              <a:ext uri="{FF2B5EF4-FFF2-40B4-BE49-F238E27FC236}">
                <a16:creationId xmlns:a16="http://schemas.microsoft.com/office/drawing/2014/main" id="{CCF86BE0-FDDA-A1BB-739C-6D8F4E47F6BC}"/>
              </a:ext>
            </a:extLst>
          </p:cNvPr>
          <p:cNvSpPr/>
          <p:nvPr/>
        </p:nvSpPr>
        <p:spPr>
          <a:xfrm>
            <a:off x="3414061" y="1474335"/>
            <a:ext cx="1499790" cy="234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228508" rtl="0" eaLnBrk="1" fontAlgn="auto" latinLnBrk="0" hangingPunct="1">
              <a:lnSpc>
                <a:spcPct val="100000"/>
              </a:lnSpc>
              <a:spcBef>
                <a:spcPts val="0"/>
              </a:spcBef>
              <a:spcAft>
                <a:spcPts val="0"/>
              </a:spcAft>
              <a:buClrTx/>
              <a:buSzTx/>
              <a:buFontTx/>
              <a:buNone/>
              <a:tabLst/>
              <a:defRPr/>
            </a:pPr>
            <a:r>
              <a:rPr kumimoji="0" lang="nl-NL" sz="600" b="0" i="0" u="none" strike="noStrike" kern="1200" cap="none" spc="0" normalizeH="0" baseline="0" noProof="0" dirty="0">
                <a:ln>
                  <a:noFill/>
                </a:ln>
                <a:solidFill>
                  <a:srgbClr val="FFFFFF"/>
                </a:solidFill>
                <a:effectLst/>
                <a:uLnTx/>
                <a:uFillTx/>
                <a:latin typeface="Verdana"/>
                <a:ea typeface="+mn-ea"/>
                <a:cs typeface="+mn-cs"/>
              </a:rPr>
              <a:t>Nieuwe </a:t>
            </a:r>
            <a:r>
              <a:rPr kumimoji="0" lang="nl-NL" sz="600" b="0" i="0" u="none" strike="noStrike" kern="1200" cap="none" spc="0" normalizeH="0" baseline="0" noProof="0" dirty="0" err="1">
                <a:ln>
                  <a:noFill/>
                </a:ln>
                <a:solidFill>
                  <a:srgbClr val="FFFFFF"/>
                </a:solidFill>
                <a:effectLst/>
                <a:uLnTx/>
                <a:uFillTx/>
                <a:latin typeface="Verdana"/>
                <a:ea typeface="+mn-ea"/>
                <a:cs typeface="+mn-cs"/>
              </a:rPr>
              <a:t>terugmeldstandaard</a:t>
            </a:r>
            <a:r>
              <a:rPr kumimoji="0" lang="nl-NL" sz="600" b="0" i="0" u="none" strike="noStrike" kern="1200" cap="none" spc="0" normalizeH="0" baseline="0" noProof="0" dirty="0">
                <a:ln>
                  <a:noFill/>
                </a:ln>
                <a:solidFill>
                  <a:srgbClr val="FFFFFF"/>
                </a:solidFill>
                <a:effectLst/>
                <a:uLnTx/>
                <a:uFillTx/>
                <a:latin typeface="Verdana"/>
                <a:ea typeface="+mn-ea"/>
                <a:cs typeface="+mn-cs"/>
              </a:rPr>
              <a:t> via TO </a:t>
            </a:r>
            <a:r>
              <a:rPr kumimoji="0" lang="nl-NL" sz="600" b="0" i="0" u="none" strike="noStrike" kern="1200" cap="none" spc="0" normalizeH="0" baseline="0" noProof="0" dirty="0" err="1">
                <a:ln>
                  <a:noFill/>
                </a:ln>
                <a:solidFill>
                  <a:srgbClr val="FFFFFF"/>
                </a:solidFill>
                <a:effectLst/>
                <a:uLnTx/>
                <a:uFillTx/>
                <a:latin typeface="Verdana"/>
                <a:ea typeface="+mn-ea"/>
                <a:cs typeface="+mn-cs"/>
              </a:rPr>
              <a:t>doorontwikkelen</a:t>
            </a:r>
            <a:endParaRPr kumimoji="0" lang="nl-NL" sz="6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 name="Afgeronde rechthoek 192">
            <a:extLst>
              <a:ext uri="{FF2B5EF4-FFF2-40B4-BE49-F238E27FC236}">
                <a16:creationId xmlns:a16="http://schemas.microsoft.com/office/drawing/2014/main" id="{4FAD5F75-73DD-5D0F-DD1E-BCD20E7F394B}"/>
              </a:ext>
            </a:extLst>
          </p:cNvPr>
          <p:cNvSpPr/>
          <p:nvPr/>
        </p:nvSpPr>
        <p:spPr>
          <a:xfrm>
            <a:off x="1870537" y="5263864"/>
            <a:ext cx="2955498"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Makkelijk Melden integreren in </a:t>
            </a: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3" name="Afgeronde rechthoek 192">
            <a:extLst>
              <a:ext uri="{FF2B5EF4-FFF2-40B4-BE49-F238E27FC236}">
                <a16:creationId xmlns:a16="http://schemas.microsoft.com/office/drawing/2014/main" id="{F0040A25-1BFE-D049-B5A9-265DCFAC26DD}"/>
              </a:ext>
            </a:extLst>
          </p:cNvPr>
          <p:cNvSpPr/>
          <p:nvPr/>
        </p:nvSpPr>
        <p:spPr>
          <a:xfrm>
            <a:off x="508236" y="5596826"/>
            <a:ext cx="2196221"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r>
              <a:rPr kumimoji="0" lang="nl-NL" sz="900" b="0" i="0" u="none" strike="noStrike" kern="1200" cap="none" spc="0" normalizeH="0" baseline="0" noProof="0" dirty="0">
                <a:ln>
                  <a:noFill/>
                </a:ln>
                <a:solidFill>
                  <a:prstClr val="white"/>
                </a:solidFill>
                <a:effectLst/>
                <a:uLnTx/>
                <a:uFillTx/>
                <a:latin typeface="Verdana"/>
                <a:ea typeface="+mn-ea"/>
                <a:cs typeface="+mn-cs"/>
              </a:rPr>
              <a:t> losknippen &amp; </a:t>
            </a:r>
            <a:r>
              <a:rPr kumimoji="0" lang="nl-NL" sz="900" b="0" i="0" u="none" strike="noStrike" kern="1200" cap="none" spc="0" normalizeH="0" baseline="0" noProof="0" dirty="0" err="1">
                <a:ln>
                  <a:noFill/>
                </a:ln>
                <a:solidFill>
                  <a:prstClr val="white"/>
                </a:solidFill>
                <a:effectLst/>
                <a:uLnTx/>
                <a:uFillTx/>
                <a:latin typeface="Verdana"/>
                <a:ea typeface="+mn-ea"/>
                <a:cs typeface="+mn-cs"/>
              </a:rPr>
              <a:t>verservicen</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7" name="Afgeronde rechthoek 192">
            <a:extLst>
              <a:ext uri="{FF2B5EF4-FFF2-40B4-BE49-F238E27FC236}">
                <a16:creationId xmlns:a16="http://schemas.microsoft.com/office/drawing/2014/main" id="{715E7B46-0071-390F-2F31-B6256716F763}"/>
              </a:ext>
            </a:extLst>
          </p:cNvPr>
          <p:cNvSpPr/>
          <p:nvPr/>
        </p:nvSpPr>
        <p:spPr>
          <a:xfrm>
            <a:off x="2721356" y="5586587"/>
            <a:ext cx="2196221"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r>
              <a:rPr kumimoji="0" lang="nl-NL" sz="900" b="0" i="0" u="none" strike="noStrike" kern="1200" cap="none" spc="0" normalizeH="0" baseline="0" noProof="0" dirty="0">
                <a:ln>
                  <a:noFill/>
                </a:ln>
                <a:solidFill>
                  <a:prstClr val="white"/>
                </a:solidFill>
                <a:effectLst/>
                <a:uLnTx/>
                <a:uFillTx/>
                <a:latin typeface="Verdana"/>
                <a:ea typeface="+mn-ea"/>
                <a:cs typeface="+mn-cs"/>
              </a:rPr>
              <a:t> verder </a:t>
            </a:r>
            <a:r>
              <a:rPr kumimoji="0" lang="nl-NL" sz="900" b="0" i="0" u="none" strike="noStrike" kern="1200" cap="none" spc="0" normalizeH="0" baseline="0" noProof="0" dirty="0" err="1">
                <a:ln>
                  <a:noFill/>
                </a:ln>
                <a:solidFill>
                  <a:prstClr val="white"/>
                </a:solidFill>
                <a:effectLst/>
                <a:uLnTx/>
                <a:uFillTx/>
                <a:latin typeface="Verdana"/>
                <a:ea typeface="+mn-ea"/>
                <a:cs typeface="+mn-cs"/>
              </a:rPr>
              <a:t>verservicen</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8" name="Afgeronde rechthoek 192">
            <a:extLst>
              <a:ext uri="{FF2B5EF4-FFF2-40B4-BE49-F238E27FC236}">
                <a16:creationId xmlns:a16="http://schemas.microsoft.com/office/drawing/2014/main" id="{BAA30A91-588D-2E5A-FF41-D364451DBF93}"/>
              </a:ext>
            </a:extLst>
          </p:cNvPr>
          <p:cNvSpPr/>
          <p:nvPr/>
        </p:nvSpPr>
        <p:spPr>
          <a:xfrm>
            <a:off x="3407284" y="5920374"/>
            <a:ext cx="2955498"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r>
              <a:rPr kumimoji="0" lang="nl-NL" sz="900" b="0" i="0" u="none" strike="noStrike" kern="1200" cap="none" spc="0" normalizeH="0" baseline="0" noProof="0" dirty="0">
                <a:ln>
                  <a:noFill/>
                </a:ln>
                <a:solidFill>
                  <a:prstClr val="white"/>
                </a:solidFill>
                <a:effectLst/>
                <a:uLnTx/>
                <a:uFillTx/>
                <a:latin typeface="Verdana"/>
                <a:ea typeface="+mn-ea"/>
                <a:cs typeface="+mn-cs"/>
              </a:rPr>
              <a:t> naar Logius Private Cloud</a:t>
            </a:r>
          </a:p>
        </p:txBody>
      </p:sp>
      <p:sp>
        <p:nvSpPr>
          <p:cNvPr id="18" name="Afgeronde rechthoek 192">
            <a:extLst>
              <a:ext uri="{FF2B5EF4-FFF2-40B4-BE49-F238E27FC236}">
                <a16:creationId xmlns:a16="http://schemas.microsoft.com/office/drawing/2014/main" id="{45D55843-8756-0EE5-A312-35088D0A0DDA}"/>
              </a:ext>
            </a:extLst>
          </p:cNvPr>
          <p:cNvSpPr/>
          <p:nvPr/>
        </p:nvSpPr>
        <p:spPr>
          <a:xfrm>
            <a:off x="449072" y="6238935"/>
            <a:ext cx="11742928"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Actief beheer DMKS/</a:t>
            </a:r>
            <a:r>
              <a:rPr kumimoji="0" lang="nl-NL" sz="900" b="0" i="0" u="none" strike="noStrike" kern="1200" cap="none" spc="0" normalizeH="0" baseline="0" noProof="0" dirty="0" err="1">
                <a:ln>
                  <a:noFill/>
                </a:ln>
                <a:solidFill>
                  <a:prstClr val="white"/>
                </a:solidFill>
                <a:effectLst/>
                <a:uLnTx/>
                <a:uFillTx/>
                <a:latin typeface="Verdana"/>
                <a:ea typeface="+mn-ea"/>
                <a:cs typeface="+mn-cs"/>
              </a:rPr>
              <a:t>terugmeldstandaard</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20" name="Afgeronde rechthoek 192">
            <a:extLst>
              <a:ext uri="{FF2B5EF4-FFF2-40B4-BE49-F238E27FC236}">
                <a16:creationId xmlns:a16="http://schemas.microsoft.com/office/drawing/2014/main" id="{E5F97097-A05C-E133-CA14-F56D43A27AC4}"/>
              </a:ext>
            </a:extLst>
          </p:cNvPr>
          <p:cNvSpPr/>
          <p:nvPr/>
        </p:nvSpPr>
        <p:spPr>
          <a:xfrm>
            <a:off x="449072" y="6555215"/>
            <a:ext cx="11742928"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Actief beheer </a:t>
            </a:r>
            <a:r>
              <a:rPr kumimoji="0" lang="nl-NL" sz="900" b="0" i="0" u="none" strike="noStrike" kern="1200" cap="none" spc="0" normalizeH="0" baseline="0" noProof="0" dirty="0" err="1">
                <a:ln>
                  <a:noFill/>
                </a:ln>
                <a:solidFill>
                  <a:prstClr val="white"/>
                </a:solidFill>
                <a:effectLst/>
                <a:uLnTx/>
                <a:uFillTx/>
                <a:latin typeface="Verdana"/>
                <a:ea typeface="+mn-ea"/>
                <a:cs typeface="+mn-cs"/>
              </a:rPr>
              <a:t>Digimelding</a:t>
            </a:r>
            <a:endParaRPr kumimoji="0" lang="nl-NL" sz="900" b="0" i="0" u="none" strike="noStrike" kern="1200" cap="none" spc="0" normalizeH="0" baseline="0" noProof="0" dirty="0">
              <a:ln>
                <a:noFill/>
              </a:ln>
              <a:solidFill>
                <a:prstClr val="white"/>
              </a:solidFill>
              <a:effectLst/>
              <a:uLnTx/>
              <a:uFillTx/>
              <a:latin typeface="Verdana"/>
              <a:ea typeface="+mn-ea"/>
              <a:cs typeface="+mn-cs"/>
            </a:endParaRPr>
          </a:p>
        </p:txBody>
      </p:sp>
      <p:sp>
        <p:nvSpPr>
          <p:cNvPr id="32" name="Afgeronde rechthoek 192">
            <a:extLst>
              <a:ext uri="{FF2B5EF4-FFF2-40B4-BE49-F238E27FC236}">
                <a16:creationId xmlns:a16="http://schemas.microsoft.com/office/drawing/2014/main" id="{A9C13F7F-5D15-BF9E-BC53-99FCFF8A5C9F}"/>
              </a:ext>
            </a:extLst>
          </p:cNvPr>
          <p:cNvSpPr/>
          <p:nvPr/>
        </p:nvSpPr>
        <p:spPr>
          <a:xfrm>
            <a:off x="457270" y="5002021"/>
            <a:ext cx="4371052" cy="234000"/>
          </a:xfrm>
          <a:prstGeom prst="roundRect">
            <a:avLst>
              <a:gd name="adj" fmla="val 50000"/>
            </a:avLst>
          </a:prstGeom>
          <a:solidFill>
            <a:srgbClr val="92929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white"/>
                </a:solidFill>
                <a:effectLst/>
                <a:uLnTx/>
                <a:uFillTx/>
                <a:latin typeface="Verdana"/>
                <a:ea typeface="+mn-ea"/>
                <a:cs typeface="+mn-cs"/>
              </a:rPr>
              <a:t>Pilot Makkelijk Melden </a:t>
            </a:r>
          </a:p>
        </p:txBody>
      </p:sp>
      <p:sp>
        <p:nvSpPr>
          <p:cNvPr id="31" name="Tekstvak 30">
            <a:extLst>
              <a:ext uri="{FF2B5EF4-FFF2-40B4-BE49-F238E27FC236}">
                <a16:creationId xmlns:a16="http://schemas.microsoft.com/office/drawing/2014/main" id="{8125A536-DAE7-BE7F-70E3-BC86ECE90D8A}"/>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
        <p:nvSpPr>
          <p:cNvPr id="37" name="Afgeronde rechthoek 77">
            <a:extLst>
              <a:ext uri="{FF2B5EF4-FFF2-40B4-BE49-F238E27FC236}">
                <a16:creationId xmlns:a16="http://schemas.microsoft.com/office/drawing/2014/main" id="{1F8D9841-0362-FA6E-5D37-DC8CBBFCE3FD}"/>
              </a:ext>
            </a:extLst>
          </p:cNvPr>
          <p:cNvSpPr/>
          <p:nvPr/>
        </p:nvSpPr>
        <p:spPr>
          <a:xfrm>
            <a:off x="108433" y="50843"/>
            <a:ext cx="3061487" cy="845607"/>
          </a:xfrm>
          <a:prstGeom prst="roundRect">
            <a:avLst/>
          </a:prstGeom>
          <a:solidFill>
            <a:srgbClr val="E9F4FA">
              <a:alpha val="50000"/>
            </a:srgbClr>
          </a:solidFill>
          <a:ln w="38100">
            <a:solidFill>
              <a:srgbClr val="C4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a:ln>
                <a:noFill/>
              </a:ln>
              <a:solidFill>
                <a:prstClr val="white"/>
              </a:solidFill>
              <a:effectLst/>
              <a:uLnTx/>
              <a:uFillTx/>
              <a:latin typeface="Verdana"/>
              <a:ea typeface="+mn-ea"/>
              <a:cs typeface="+mn-cs"/>
            </a:endParaRPr>
          </a:p>
        </p:txBody>
      </p:sp>
      <p:sp>
        <p:nvSpPr>
          <p:cNvPr id="41" name="Rechthoek 40">
            <a:extLst>
              <a:ext uri="{FF2B5EF4-FFF2-40B4-BE49-F238E27FC236}">
                <a16:creationId xmlns:a16="http://schemas.microsoft.com/office/drawing/2014/main" id="{83D64ABE-2C23-AD68-79B9-D7B62275FADA}"/>
              </a:ext>
            </a:extLst>
          </p:cNvPr>
          <p:cNvSpPr/>
          <p:nvPr/>
        </p:nvSpPr>
        <p:spPr>
          <a:xfrm>
            <a:off x="172763" y="75763"/>
            <a:ext cx="1231304" cy="261610"/>
          </a:xfrm>
          <a:prstGeom prst="rect">
            <a:avLst/>
          </a:prstGeom>
        </p:spPr>
        <p:txBody>
          <a:bodyPr wrap="square">
            <a:sp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0000"/>
                </a:solidFill>
                <a:effectLst/>
                <a:uLnTx/>
                <a:uFillTx/>
                <a:latin typeface="Verdana"/>
                <a:ea typeface="+mn-ea"/>
                <a:cs typeface="+mn-cs"/>
              </a:rPr>
              <a:t>Legenda</a:t>
            </a:r>
          </a:p>
        </p:txBody>
      </p:sp>
      <p:sp>
        <p:nvSpPr>
          <p:cNvPr id="42" name="Afgeronde rechthoek 79">
            <a:extLst>
              <a:ext uri="{FF2B5EF4-FFF2-40B4-BE49-F238E27FC236}">
                <a16:creationId xmlns:a16="http://schemas.microsoft.com/office/drawing/2014/main" id="{9F938FF5-106C-1906-F896-554A5DBBC328}"/>
              </a:ext>
            </a:extLst>
          </p:cNvPr>
          <p:cNvSpPr/>
          <p:nvPr/>
        </p:nvSpPr>
        <p:spPr>
          <a:xfrm>
            <a:off x="257243" y="305673"/>
            <a:ext cx="2688028" cy="216000"/>
          </a:xfrm>
          <a:prstGeom prst="roundRect">
            <a:avLst>
              <a:gd name="adj" fmla="val 50000"/>
            </a:avLst>
          </a:prstGeom>
          <a:solidFill>
            <a:srgbClr val="C48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034"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white"/>
                </a:solidFill>
                <a:effectLst/>
                <a:uLnTx/>
                <a:uFillTx/>
                <a:latin typeface="Verdana"/>
                <a:ea typeface="+mn-ea"/>
                <a:cs typeface="+mn-cs"/>
              </a:rPr>
              <a:t>Bestaande of concreet verwachte opdracht</a:t>
            </a:r>
          </a:p>
        </p:txBody>
      </p:sp>
      <p:sp>
        <p:nvSpPr>
          <p:cNvPr id="43" name="Afgeronde rechthoek 80">
            <a:extLst>
              <a:ext uri="{FF2B5EF4-FFF2-40B4-BE49-F238E27FC236}">
                <a16:creationId xmlns:a16="http://schemas.microsoft.com/office/drawing/2014/main" id="{1C1CFD05-B9A6-06E3-7886-63C9DCE01AE7}"/>
              </a:ext>
            </a:extLst>
          </p:cNvPr>
          <p:cNvSpPr/>
          <p:nvPr/>
        </p:nvSpPr>
        <p:spPr>
          <a:xfrm>
            <a:off x="257243" y="598301"/>
            <a:ext cx="2677398" cy="216000"/>
          </a:xfrm>
          <a:prstGeom prst="roundRect">
            <a:avLst>
              <a:gd name="adj" fmla="val 50000"/>
            </a:avLst>
          </a:prstGeom>
          <a:solidFill>
            <a:schemeClr val="accent3">
              <a:lumMod val="75000"/>
            </a:schemeClr>
          </a:solidFill>
          <a:ln w="28575">
            <a:solidFill>
              <a:schemeClr val="accent3">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228508"/>
            <a:r>
              <a:rPr lang="nl-NL" sz="800" dirty="0">
                <a:solidFill>
                  <a:srgbClr val="FFFFFF"/>
                </a:solidFill>
                <a:latin typeface="Verdana"/>
              </a:rPr>
              <a:t>Onzekerheid afstemming met opdrachtgever benodigd </a:t>
            </a:r>
          </a:p>
        </p:txBody>
      </p:sp>
      <p:sp>
        <p:nvSpPr>
          <p:cNvPr id="10" name="Tekstvak 9">
            <a:extLst>
              <a:ext uri="{FF2B5EF4-FFF2-40B4-BE49-F238E27FC236}">
                <a16:creationId xmlns:a16="http://schemas.microsoft.com/office/drawing/2014/main" id="{A504260C-99EA-D5FA-2882-7E814351E451}"/>
              </a:ext>
            </a:extLst>
          </p:cNvPr>
          <p:cNvSpPr txBox="1"/>
          <p:nvPr/>
        </p:nvSpPr>
        <p:spPr>
          <a:xfrm>
            <a:off x="4637373" y="1262415"/>
            <a:ext cx="823683" cy="646331"/>
          </a:xfrm>
          <a:prstGeom prst="rect">
            <a:avLst/>
          </a:prstGeom>
        </p:spPr>
        <p:txBody>
          <a:bodyPr wrap="square" rtlCol="0">
            <a:spAutoFit/>
          </a:bodyPr>
          <a:lstStyle/>
          <a:p>
            <a:pPr marL="0" indent="0" defTabSz="1828800">
              <a:spcBef>
                <a:spcPts val="2000"/>
              </a:spcBef>
              <a:buNone/>
            </a:pPr>
            <a:r>
              <a:rPr lang="nl-NL" sz="3600" b="1" dirty="0">
                <a:solidFill>
                  <a:prstClr val="black"/>
                </a:solidFill>
                <a:latin typeface="Calibri" panose="020F0502020204030204"/>
              </a:rPr>
              <a:t>[S]</a:t>
            </a:r>
          </a:p>
        </p:txBody>
      </p:sp>
      <p:sp>
        <p:nvSpPr>
          <p:cNvPr id="23" name="Tekstvak 22">
            <a:extLst>
              <a:ext uri="{FF2B5EF4-FFF2-40B4-BE49-F238E27FC236}">
                <a16:creationId xmlns:a16="http://schemas.microsoft.com/office/drawing/2014/main" id="{79B00211-A852-7930-A61B-A99DE483DE7F}"/>
              </a:ext>
            </a:extLst>
          </p:cNvPr>
          <p:cNvSpPr txBox="1"/>
          <p:nvPr/>
        </p:nvSpPr>
        <p:spPr>
          <a:xfrm>
            <a:off x="7144488" y="5940547"/>
            <a:ext cx="823683" cy="646331"/>
          </a:xfrm>
          <a:prstGeom prst="rect">
            <a:avLst/>
          </a:prstGeom>
        </p:spPr>
        <p:txBody>
          <a:bodyPr wrap="square" rtlCol="0">
            <a:spAutoFit/>
          </a:bodyPr>
          <a:lstStyle/>
          <a:p>
            <a:pPr marL="0" indent="0" defTabSz="1828800">
              <a:spcBef>
                <a:spcPts val="2000"/>
              </a:spcBef>
              <a:buNone/>
            </a:pPr>
            <a:r>
              <a:rPr lang="nl-NL" sz="3600" b="1" dirty="0">
                <a:solidFill>
                  <a:prstClr val="black"/>
                </a:solidFill>
                <a:latin typeface="Calibri" panose="020F0502020204030204"/>
              </a:rPr>
              <a:t>[S]</a:t>
            </a:r>
          </a:p>
        </p:txBody>
      </p:sp>
    </p:spTree>
    <p:extLst>
      <p:ext uri="{BB962C8B-B14F-4D97-AF65-F5344CB8AC3E}">
        <p14:creationId xmlns:p14="http://schemas.microsoft.com/office/powerpoint/2010/main" val="188878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a:xfrm>
            <a:off x="674290" y="997482"/>
            <a:ext cx="10843420" cy="646893"/>
          </a:xfrm>
        </p:spPr>
        <p:txBody>
          <a:bodyPr/>
          <a:lstStyle/>
          <a:p>
            <a:r>
              <a:rPr lang="nl-NL" dirty="0"/>
              <a:t>Nieuwe </a:t>
            </a:r>
            <a:r>
              <a:rPr lang="nl-NL" dirty="0" err="1"/>
              <a:t>terugmeldstandaard</a:t>
            </a:r>
            <a:r>
              <a:rPr lang="nl-NL" dirty="0"/>
              <a:t> ontwikkelen </a:t>
            </a:r>
            <a:br>
              <a:rPr lang="nl-NL" dirty="0"/>
            </a:br>
            <a:r>
              <a:rPr lang="nl-NL" dirty="0"/>
              <a:t>&amp; via TO </a:t>
            </a:r>
            <a:r>
              <a:rPr lang="nl-NL" dirty="0" err="1"/>
              <a:t>doorontwikkelen</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p:txBody>
          <a:bodyPr/>
          <a:lstStyle/>
          <a:p>
            <a:r>
              <a:rPr lang="nl-NL" dirty="0"/>
              <a:t>Met behulp van de analyse van het verbeteren van terugmeldingen van foutieve gegevens, wordt een gestandaardiseerde en gebruiksvriendelijke methode voor foutmeldingen in basisregistraties gerealiseerd.</a:t>
            </a: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2368635299"/>
              </p:ext>
            </p:extLst>
          </p:nvPr>
        </p:nvGraphicFramePr>
        <p:xfrm>
          <a:off x="674290" y="2534866"/>
          <a:ext cx="10843420" cy="3017520"/>
        </p:xfrm>
        <a:graphic>
          <a:graphicData uri="http://schemas.openxmlformats.org/drawingml/2006/table">
            <a:tbl>
              <a:tblPr>
                <a:tableStyleId>{5C22544A-7EE6-4342-B048-85BDC9FD1C3A}</a:tableStyleId>
              </a:tblPr>
              <a:tblGrid>
                <a:gridCol w="1703150">
                  <a:extLst>
                    <a:ext uri="{9D8B030D-6E8A-4147-A177-3AD203B41FA5}">
                      <a16:colId xmlns:a16="http://schemas.microsoft.com/office/drawing/2014/main" val="411848785"/>
                    </a:ext>
                  </a:extLst>
                </a:gridCol>
                <a:gridCol w="6979920">
                  <a:extLst>
                    <a:ext uri="{9D8B030D-6E8A-4147-A177-3AD203B41FA5}">
                      <a16:colId xmlns:a16="http://schemas.microsoft.com/office/drawing/2014/main" val="3677497313"/>
                    </a:ext>
                  </a:extLst>
                </a:gridCol>
                <a:gridCol w="2160350">
                  <a:extLst>
                    <a:ext uri="{9D8B030D-6E8A-4147-A177-3AD203B41FA5}">
                      <a16:colId xmlns:a16="http://schemas.microsoft.com/office/drawing/2014/main" val="198159013"/>
                    </a:ext>
                  </a:extLst>
                </a:gridCol>
              </a:tblGrid>
              <a:tr h="34779">
                <a:tc>
                  <a:txBody>
                    <a:bodyPr/>
                    <a:lstStyle/>
                    <a:p>
                      <a:pPr algn="l" fontAlgn="b"/>
                      <a:r>
                        <a:rPr lang="nl-NL" sz="1100" b="0" i="0" u="none" strike="noStrike" kern="1200" dirty="0">
                          <a:solidFill>
                            <a:srgbClr val="000000"/>
                          </a:solidFill>
                          <a:effectLst/>
                          <a:latin typeface="+mj-lt"/>
                          <a:ea typeface="+mn-ea"/>
                          <a:cs typeface="+mn-cs"/>
                        </a:rPr>
                        <a:t>Nieuwe </a:t>
                      </a:r>
                      <a:r>
                        <a:rPr lang="nl-NL" sz="1100" b="0" i="0" u="none" strike="noStrike" kern="1200" dirty="0" err="1">
                          <a:solidFill>
                            <a:srgbClr val="000000"/>
                          </a:solidFill>
                          <a:effectLst/>
                          <a:latin typeface="+mj-lt"/>
                          <a:ea typeface="+mn-ea"/>
                          <a:cs typeface="+mn-cs"/>
                        </a:rPr>
                        <a:t>terugmeldstandaard</a:t>
                      </a:r>
                      <a:r>
                        <a:rPr lang="nl-NL" sz="1100" b="0" i="0" u="none" strike="noStrike" kern="1200" dirty="0">
                          <a:solidFill>
                            <a:srgbClr val="000000"/>
                          </a:solidFill>
                          <a:effectLst/>
                          <a:latin typeface="+mj-lt"/>
                          <a:ea typeface="+mn-ea"/>
                          <a:cs typeface="+mn-cs"/>
                        </a:rPr>
                        <a:t> ontwikkelen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 </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153242790"/>
                  </a:ext>
                </a:extLst>
              </a:tr>
              <a:tr h="358995">
                <a:tc>
                  <a:txBody>
                    <a:bodyPr/>
                    <a:lstStyle/>
                    <a:p>
                      <a:pPr algn="l" fontAlgn="b"/>
                      <a:r>
                        <a:rPr lang="nl-NL" sz="1100" b="0" i="0" u="none" strike="noStrike" kern="1200" dirty="0">
                          <a:solidFill>
                            <a:srgbClr val="000000"/>
                          </a:solidFill>
                          <a:effectLst/>
                          <a:latin typeface="+mj-lt"/>
                          <a:ea typeface="+mn-ea"/>
                          <a:cs typeface="+mn-cs"/>
                        </a:rPr>
                        <a:t>Nieuwe </a:t>
                      </a:r>
                      <a:r>
                        <a:rPr lang="nl-NL" sz="1100" b="0" i="0" u="none" strike="noStrike" kern="1200" dirty="0" err="1">
                          <a:solidFill>
                            <a:srgbClr val="000000"/>
                          </a:solidFill>
                          <a:effectLst/>
                          <a:latin typeface="+mj-lt"/>
                          <a:ea typeface="+mn-ea"/>
                          <a:cs typeface="+mn-cs"/>
                        </a:rPr>
                        <a:t>terugmeldstandaard</a:t>
                      </a:r>
                      <a:r>
                        <a:rPr lang="nl-NL" sz="1100" b="0" i="0" u="none" strike="noStrike" kern="1200" dirty="0">
                          <a:solidFill>
                            <a:srgbClr val="000000"/>
                          </a:solidFill>
                          <a:effectLst/>
                          <a:latin typeface="+mj-lt"/>
                          <a:ea typeface="+mn-ea"/>
                          <a:cs typeface="+mn-cs"/>
                        </a:rPr>
                        <a:t> via TO </a:t>
                      </a:r>
                      <a:r>
                        <a:rPr lang="nl-NL" sz="1100" b="0" i="0" u="none" strike="noStrike" kern="1200" dirty="0" err="1">
                          <a:solidFill>
                            <a:srgbClr val="000000"/>
                          </a:solidFill>
                          <a:effectLst/>
                          <a:latin typeface="+mj-lt"/>
                          <a:ea typeface="+mn-ea"/>
                          <a:cs typeface="+mn-cs"/>
                        </a:rPr>
                        <a:t>doorontwikkelen</a:t>
                      </a:r>
                      <a:endParaRPr lang="nl-NL" sz="1100" b="0" i="0" u="none" strike="noStrike" kern="1200" dirty="0">
                        <a:solidFill>
                          <a:srgbClr val="000000"/>
                        </a:solidFill>
                        <a:effectLst/>
                        <a:latin typeface="+mj-lt"/>
                        <a:ea typeface="+mn-ea"/>
                        <a:cs typeface="+mn-cs"/>
                      </a:endParaRP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Onderzoek en implementeer API-standaarden voor </a:t>
                      </a:r>
                      <a:r>
                        <a:rPr lang="nl-NL" sz="1100" b="0" i="0" u="none" strike="noStrike" dirty="0" err="1">
                          <a:solidFill>
                            <a:srgbClr val="000000"/>
                          </a:solidFill>
                          <a:effectLst/>
                          <a:latin typeface="+mj-lt"/>
                        </a:rPr>
                        <a:t>Digi</a:t>
                      </a:r>
                      <a:r>
                        <a:rPr lang="nl-NL" sz="1100" b="0" i="0" u="none" strike="noStrike" dirty="0">
                          <a:solidFill>
                            <a:srgbClr val="000000"/>
                          </a:solidFill>
                          <a:effectLst/>
                          <a:latin typeface="+mj-lt"/>
                        </a:rPr>
                        <a:t>-meldingen en notificaties.</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r h="358995">
                <a:tc>
                  <a:txBody>
                    <a:bodyPr/>
                    <a:lstStyle/>
                    <a:p>
                      <a:pPr algn="l" fontAlgn="b"/>
                      <a:r>
                        <a:rPr lang="nl-NL" sz="1100" b="0" i="0" u="none" strike="noStrike" dirty="0">
                          <a:solidFill>
                            <a:srgbClr val="000000"/>
                          </a:solidFill>
                          <a:effectLst/>
                          <a:latin typeface="+mj-lt"/>
                        </a:rPr>
                        <a:t>Nieuwe </a:t>
                      </a:r>
                      <a:r>
                        <a:rPr lang="nl-NL" sz="1100" b="0" i="0" u="none" strike="noStrike" dirty="0" err="1">
                          <a:solidFill>
                            <a:srgbClr val="000000"/>
                          </a:solidFill>
                          <a:effectLst/>
                          <a:latin typeface="+mj-lt"/>
                        </a:rPr>
                        <a:t>terugmeldstandaard</a:t>
                      </a:r>
                      <a:r>
                        <a:rPr lang="nl-NL" sz="1100" b="0" i="0" u="none" strike="noStrike" dirty="0">
                          <a:solidFill>
                            <a:srgbClr val="000000"/>
                          </a:solidFill>
                          <a:effectLst/>
                          <a:latin typeface="+mj-lt"/>
                        </a:rPr>
                        <a:t> via TO </a:t>
                      </a:r>
                      <a:r>
                        <a:rPr lang="nl-NL" sz="1100" b="0" i="0" u="none" strike="noStrike" dirty="0" err="1">
                          <a:solidFill>
                            <a:srgbClr val="000000"/>
                          </a:solidFill>
                          <a:effectLst/>
                          <a:latin typeface="+mj-lt"/>
                        </a:rPr>
                        <a:t>doorontwikkelen</a:t>
                      </a:r>
                      <a:endParaRPr lang="nl-NL" sz="1100" b="0" i="0" u="none" strike="noStrike" dirty="0">
                        <a:solidFill>
                          <a:srgbClr val="000000"/>
                        </a:solidFill>
                        <a:effectLst/>
                        <a:latin typeface="+mj-lt"/>
                      </a:endParaRP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Semantische verrijking en </a:t>
                      </a:r>
                      <a:r>
                        <a:rPr lang="nl-NL" sz="1100" b="0" i="0" u="none" strike="noStrike" dirty="0" err="1">
                          <a:solidFill>
                            <a:srgbClr val="000000"/>
                          </a:solidFill>
                          <a:effectLst/>
                          <a:latin typeface="+mj-lt"/>
                        </a:rPr>
                        <a:t>cloudevents</a:t>
                      </a:r>
                      <a:r>
                        <a:rPr lang="nl-NL" sz="1100" b="0" i="0" u="none" strike="noStrike" dirty="0">
                          <a:solidFill>
                            <a:srgbClr val="000000"/>
                          </a:solidFill>
                          <a:effectLst/>
                          <a:latin typeface="+mj-lt"/>
                        </a:rPr>
                        <a:t> voor terugmeldingen binnen stelselstandaarden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567565814"/>
                  </a:ext>
                </a:extLst>
              </a:tr>
              <a:tr h="358995">
                <a:tc>
                  <a:txBody>
                    <a:bodyPr/>
                    <a:lstStyle/>
                    <a:p>
                      <a:pPr algn="l" fontAlgn="b"/>
                      <a:r>
                        <a:rPr lang="nl-NL" sz="1100" b="0" i="0" u="none" strike="noStrike">
                          <a:solidFill>
                            <a:srgbClr val="000000"/>
                          </a:solidFill>
                          <a:effectLst/>
                          <a:latin typeface="+mj-lt"/>
                        </a:rPr>
                        <a:t>Nieuwe terugmeldstandaard via TO doorontwikkelen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Transitie </a:t>
                      </a:r>
                      <a:r>
                        <a:rPr lang="nl-NL" sz="1100" b="0" i="0" u="none" strike="noStrike" dirty="0" err="1">
                          <a:solidFill>
                            <a:srgbClr val="000000"/>
                          </a:solidFill>
                          <a:effectLst/>
                          <a:latin typeface="+mj-lt"/>
                        </a:rPr>
                        <a:t>roadmap</a:t>
                      </a:r>
                      <a:r>
                        <a:rPr lang="nl-NL" sz="1100" b="0" i="0" u="none" strike="noStrike" dirty="0">
                          <a:solidFill>
                            <a:srgbClr val="000000"/>
                          </a:solidFill>
                          <a:effectLst/>
                          <a:latin typeface="+mj-lt"/>
                        </a:rPr>
                        <a:t> voor toekomstig meldingsbeheer</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396645478"/>
                  </a:ext>
                </a:extLst>
              </a:tr>
              <a:tr h="358995">
                <a:tc>
                  <a:txBody>
                    <a:bodyPr/>
                    <a:lstStyle/>
                    <a:p>
                      <a:pPr algn="l" fontAlgn="b"/>
                      <a:r>
                        <a:rPr lang="nl-NL" sz="1100" b="0" i="0" u="none" strike="noStrike">
                          <a:solidFill>
                            <a:srgbClr val="000000"/>
                          </a:solidFill>
                          <a:effectLst/>
                          <a:latin typeface="+mj-lt"/>
                        </a:rPr>
                        <a:t>Nieuwe terugmeldstandaard via TO doorontwikkelen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DMKS vervangen door een eenvoudigere meldstandaard</a:t>
                      </a:r>
                    </a:p>
                  </a:txBody>
                  <a:tcPr marL="0" marR="0" marT="0" marB="0" anchor="b">
                    <a:solidFill>
                      <a:schemeClr val="accent3">
                        <a:lumMod val="40000"/>
                        <a:lumOff val="60000"/>
                      </a:schemeClr>
                    </a:solidFill>
                  </a:tcPr>
                </a:tc>
                <a:tc>
                  <a:txBody>
                    <a:bodyPr/>
                    <a:lstStyle/>
                    <a:p>
                      <a:pPr algn="l" fontAlgn="b"/>
                      <a:r>
                        <a:rPr lang="nl-NL" sz="1100" b="0" i="0" u="none" strike="noStrike">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387232957"/>
                  </a:ext>
                </a:extLst>
              </a:tr>
              <a:tr h="358995">
                <a:tc>
                  <a:txBody>
                    <a:bodyPr/>
                    <a:lstStyle/>
                    <a:p>
                      <a:pPr algn="l" fontAlgn="b"/>
                      <a:r>
                        <a:rPr lang="nl-NL" sz="1100" b="0" i="0" u="none" strike="noStrike">
                          <a:solidFill>
                            <a:srgbClr val="000000"/>
                          </a:solidFill>
                          <a:effectLst/>
                          <a:latin typeface="+mj-lt"/>
                        </a:rPr>
                        <a:t>Nieuwe terugmeldstandaard via TO doorontwikkelen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Nieuwe koppelvlakken voor melden introduceren (Rest API)</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278159205"/>
                  </a:ext>
                </a:extLst>
              </a:tr>
            </a:tbl>
          </a:graphicData>
        </a:graphic>
      </p:graphicFrame>
      <p:sp>
        <p:nvSpPr>
          <p:cNvPr id="5" name="Tekstvak 4">
            <a:extLst>
              <a:ext uri="{FF2B5EF4-FFF2-40B4-BE49-F238E27FC236}">
                <a16:creationId xmlns:a16="http://schemas.microsoft.com/office/drawing/2014/main" id="{723A0700-6C0E-8106-246D-1856628C182B}"/>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333085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dirty="0" err="1"/>
              <a:t>PoC</a:t>
            </a:r>
            <a:r>
              <a:rPr lang="nl-NL" dirty="0"/>
              <a:t> nieuwe </a:t>
            </a:r>
            <a:r>
              <a:rPr lang="nl-NL" dirty="0" err="1"/>
              <a:t>terugmeldstandaard</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893466390"/>
              </p:ext>
            </p:extLst>
          </p:nvPr>
        </p:nvGraphicFramePr>
        <p:xfrm>
          <a:off x="674290" y="2015130"/>
          <a:ext cx="10843420" cy="304265"/>
        </p:xfrm>
        <a:graphic>
          <a:graphicData uri="http://schemas.openxmlformats.org/drawingml/2006/table">
            <a:tbl>
              <a:tblPr>
                <a:tableStyleId>{5C22544A-7EE6-4342-B048-85BDC9FD1C3A}</a:tableStyleId>
              </a:tblPr>
              <a:tblGrid>
                <a:gridCol w="8927913">
                  <a:extLst>
                    <a:ext uri="{9D8B030D-6E8A-4147-A177-3AD203B41FA5}">
                      <a16:colId xmlns:a16="http://schemas.microsoft.com/office/drawing/2014/main" val="411848785"/>
                    </a:ext>
                  </a:extLst>
                </a:gridCol>
                <a:gridCol w="1915507">
                  <a:extLst>
                    <a:ext uri="{9D8B030D-6E8A-4147-A177-3AD203B41FA5}">
                      <a16:colId xmlns:a16="http://schemas.microsoft.com/office/drawing/2014/main" val="3677497313"/>
                    </a:ext>
                  </a:extLst>
                </a:gridCol>
              </a:tblGrid>
              <a:tr h="304265">
                <a:tc>
                  <a:txBody>
                    <a:bodyPr/>
                    <a:lstStyle/>
                    <a:p>
                      <a:pPr algn="l" fontAlgn="b"/>
                      <a:r>
                        <a:rPr lang="nl-NL" sz="1100" b="0" i="0" u="none" strike="noStrike" dirty="0">
                          <a:solidFill>
                            <a:srgbClr val="000000"/>
                          </a:solidFill>
                          <a:effectLst/>
                          <a:latin typeface="+mj-lt"/>
                        </a:rPr>
                        <a:t>Met behulp van een </a:t>
                      </a:r>
                      <a:r>
                        <a:rPr lang="nl-NL" sz="1100" b="0" i="0" u="none" strike="noStrike" dirty="0" err="1">
                          <a:solidFill>
                            <a:srgbClr val="000000"/>
                          </a:solidFill>
                          <a:effectLst/>
                          <a:latin typeface="+mj-lt"/>
                        </a:rPr>
                        <a:t>PoC</a:t>
                      </a:r>
                      <a:r>
                        <a:rPr lang="nl-NL" sz="1100" b="0" i="0" u="none" strike="noStrike" dirty="0">
                          <a:solidFill>
                            <a:srgbClr val="000000"/>
                          </a:solidFill>
                          <a:effectLst/>
                          <a:latin typeface="+mj-lt"/>
                        </a:rPr>
                        <a:t> de standaard beproeven o.b.v. 1 of meerdere </a:t>
                      </a:r>
                      <a:r>
                        <a:rPr lang="nl-NL" sz="1100" b="0" i="0" u="none" strike="noStrike" dirty="0" err="1">
                          <a:solidFill>
                            <a:srgbClr val="000000"/>
                          </a:solidFill>
                          <a:effectLst/>
                          <a:latin typeface="+mj-lt"/>
                        </a:rPr>
                        <a:t>usecases</a:t>
                      </a:r>
                      <a:endParaRPr lang="nl-NL" sz="1100" b="0" i="0" u="none" strike="noStrike" dirty="0">
                        <a:solidFill>
                          <a:srgbClr val="000000"/>
                        </a:solidFill>
                        <a:effectLst/>
                        <a:latin typeface="+mj-lt"/>
                      </a:endParaRP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Q2</a:t>
                      </a: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bl>
          </a:graphicData>
        </a:graphic>
      </p:graphicFrame>
      <p:sp>
        <p:nvSpPr>
          <p:cNvPr id="5" name="Tekstvak 4">
            <a:extLst>
              <a:ext uri="{FF2B5EF4-FFF2-40B4-BE49-F238E27FC236}">
                <a16:creationId xmlns:a16="http://schemas.microsoft.com/office/drawing/2014/main" id="{4792BA82-3C7E-C6D2-B42F-30141F6A36CF}"/>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703861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r>
              <a:rPr lang="nl-NL"/>
              <a:t>MVP referentie implementatie nieuwe terugmeldstandaard</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a:xfrm>
            <a:off x="674290" y="1906438"/>
            <a:ext cx="10843420" cy="4271149"/>
          </a:xfrm>
        </p:spPr>
        <p:txBody>
          <a:bodyPr/>
          <a:lstStyle/>
          <a:p>
            <a:r>
              <a:rPr lang="nl-NL" dirty="0"/>
              <a:t>Met behulp van de realisatie van een MVP in de vorm van een </a:t>
            </a:r>
            <a:r>
              <a:rPr lang="nl-NL" dirty="0" err="1"/>
              <a:t>Logius</a:t>
            </a:r>
            <a:r>
              <a:rPr lang="nl-NL" dirty="0"/>
              <a:t> Open Source Referentie-implementatie, wordt een hulpmiddel geboden voor data-aanbieders en data-afnemers. Dit ondersteunt een laagdrempelige en efficiënte toepassing van de standaard(en).</a:t>
            </a:r>
          </a:p>
        </p:txBody>
      </p:sp>
      <p:graphicFrame>
        <p:nvGraphicFramePr>
          <p:cNvPr id="8" name="Tabel 7">
            <a:extLst>
              <a:ext uri="{FF2B5EF4-FFF2-40B4-BE49-F238E27FC236}">
                <a16:creationId xmlns:a16="http://schemas.microsoft.com/office/drawing/2014/main" id="{8D36A4FF-7939-D1A6-CF17-E9E16EF6C90C}"/>
              </a:ext>
            </a:extLst>
          </p:cNvPr>
          <p:cNvGraphicFramePr>
            <a:graphicFrameLocks noGrp="1"/>
          </p:cNvGraphicFramePr>
          <p:nvPr>
            <p:extLst>
              <p:ext uri="{D42A27DB-BD31-4B8C-83A1-F6EECF244321}">
                <p14:modId xmlns:p14="http://schemas.microsoft.com/office/powerpoint/2010/main" val="3528669847"/>
              </p:ext>
            </p:extLst>
          </p:nvPr>
        </p:nvGraphicFramePr>
        <p:xfrm>
          <a:off x="674290" y="2617159"/>
          <a:ext cx="10843420" cy="502920"/>
        </p:xfrm>
        <a:graphic>
          <a:graphicData uri="http://schemas.openxmlformats.org/drawingml/2006/table">
            <a:tbl>
              <a:tblPr>
                <a:tableStyleId>{5C22544A-7EE6-4342-B048-85BDC9FD1C3A}</a:tableStyleId>
              </a:tblPr>
              <a:tblGrid>
                <a:gridCol w="1827370">
                  <a:extLst>
                    <a:ext uri="{9D8B030D-6E8A-4147-A177-3AD203B41FA5}">
                      <a16:colId xmlns:a16="http://schemas.microsoft.com/office/drawing/2014/main" val="1423509972"/>
                    </a:ext>
                  </a:extLst>
                </a:gridCol>
                <a:gridCol w="7423351">
                  <a:extLst>
                    <a:ext uri="{9D8B030D-6E8A-4147-A177-3AD203B41FA5}">
                      <a16:colId xmlns:a16="http://schemas.microsoft.com/office/drawing/2014/main" val="411848785"/>
                    </a:ext>
                  </a:extLst>
                </a:gridCol>
                <a:gridCol w="1592699">
                  <a:extLst>
                    <a:ext uri="{9D8B030D-6E8A-4147-A177-3AD203B41FA5}">
                      <a16:colId xmlns:a16="http://schemas.microsoft.com/office/drawing/2014/main" val="3677497313"/>
                    </a:ext>
                  </a:extLst>
                </a:gridCol>
              </a:tblGrid>
              <a:tr h="337456">
                <a:tc>
                  <a:txBody>
                    <a:bodyPr/>
                    <a:lstStyle/>
                    <a:p>
                      <a:pPr algn="l" fontAlgn="b"/>
                      <a:r>
                        <a:rPr lang="nl-NL" sz="1100" b="0" i="0" u="none" strike="noStrike" dirty="0">
                          <a:solidFill>
                            <a:srgbClr val="000000"/>
                          </a:solidFill>
                          <a:effectLst/>
                          <a:latin typeface="+mj-lt"/>
                        </a:rPr>
                        <a:t>MVP referentie implementatie nieuwe </a:t>
                      </a:r>
                      <a:r>
                        <a:rPr lang="nl-NL" sz="1100" b="0" i="0" u="none" strike="noStrike" dirty="0" err="1">
                          <a:solidFill>
                            <a:srgbClr val="000000"/>
                          </a:solidFill>
                          <a:effectLst/>
                          <a:latin typeface="+mj-lt"/>
                        </a:rPr>
                        <a:t>terugmeldstandaard</a:t>
                      </a:r>
                      <a:endParaRPr lang="nl-NL" sz="1100" b="0" i="0" u="none" strike="noStrike" dirty="0">
                        <a:solidFill>
                          <a:srgbClr val="000000"/>
                        </a:solidFill>
                        <a:effectLst/>
                        <a:latin typeface="+mj-lt"/>
                      </a:endParaRP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Op basis van de </a:t>
                      </a:r>
                      <a:r>
                        <a:rPr lang="nl-NL" sz="1100" b="0" i="0" u="none" strike="noStrike" dirty="0" err="1">
                          <a:solidFill>
                            <a:srgbClr val="000000"/>
                          </a:solidFill>
                          <a:effectLst/>
                          <a:latin typeface="+mj-lt"/>
                        </a:rPr>
                        <a:t>PoC</a:t>
                      </a:r>
                      <a:r>
                        <a:rPr lang="nl-NL" sz="1100" b="0" i="0" u="none" strike="noStrike" dirty="0">
                          <a:solidFill>
                            <a:srgbClr val="000000"/>
                          </a:solidFill>
                          <a:effectLst/>
                          <a:latin typeface="+mj-lt"/>
                        </a:rPr>
                        <a:t> resultaten wordt duidelijk hoe we een MVP voor een referentie implementatie kunnen realiseren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Q2 - 2025 Q4</a:t>
                      </a: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bl>
          </a:graphicData>
        </a:graphic>
      </p:graphicFrame>
      <p:sp>
        <p:nvSpPr>
          <p:cNvPr id="5" name="Tekstvak 4">
            <a:extLst>
              <a:ext uri="{FF2B5EF4-FFF2-40B4-BE49-F238E27FC236}">
                <a16:creationId xmlns:a16="http://schemas.microsoft.com/office/drawing/2014/main" id="{6E5933CB-5ABC-C493-EC64-C43691726434}"/>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215245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B76367-41EB-9974-5507-B0BCC37BBBF2}"/>
              </a:ext>
            </a:extLst>
          </p:cNvPr>
          <p:cNvSpPr>
            <a:spLocks noGrp="1"/>
          </p:cNvSpPr>
          <p:nvPr>
            <p:ph type="title"/>
          </p:nvPr>
        </p:nvSpPr>
        <p:spPr/>
        <p:txBody>
          <a:bodyPr/>
          <a:lstStyle/>
          <a:p>
            <a:pPr defTabSz="228508">
              <a:defRPr/>
            </a:pPr>
            <a:r>
              <a:rPr lang="nl-NL" dirty="0"/>
              <a:t>Pilot toepassing nieuwe </a:t>
            </a:r>
            <a:r>
              <a:rPr lang="nl-NL" dirty="0" err="1"/>
              <a:t>terugmeldstandaard</a:t>
            </a:r>
            <a:endParaRPr lang="nl-NL" dirty="0"/>
          </a:p>
        </p:txBody>
      </p:sp>
      <p:sp>
        <p:nvSpPr>
          <p:cNvPr id="3" name="Tijdelijke aanduiding voor dianummer 2">
            <a:extLst>
              <a:ext uri="{FF2B5EF4-FFF2-40B4-BE49-F238E27FC236}">
                <a16:creationId xmlns:a16="http://schemas.microsoft.com/office/drawing/2014/main" id="{29BBBCB3-4252-4B2D-CC35-6AC5B554DD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sp>
        <p:nvSpPr>
          <p:cNvPr id="4" name="Tijdelijke aanduiding voor tabel 3">
            <a:extLst>
              <a:ext uri="{FF2B5EF4-FFF2-40B4-BE49-F238E27FC236}">
                <a16:creationId xmlns:a16="http://schemas.microsoft.com/office/drawing/2014/main" id="{235D7166-5964-4620-C9C3-502405C4512A}"/>
              </a:ext>
            </a:extLst>
          </p:cNvPr>
          <p:cNvSpPr>
            <a:spLocks noGrp="1"/>
          </p:cNvSpPr>
          <p:nvPr>
            <p:ph type="tbl" sz="quarter" idx="14"/>
          </p:nvPr>
        </p:nvSpPr>
        <p:spPr/>
        <p:txBody>
          <a:bodyPr/>
          <a:lstStyle/>
          <a:p>
            <a:r>
              <a:rPr lang="nl-NL" dirty="0"/>
              <a:t>Met behulp van een pilot voor de toepassing van de nieuwe </a:t>
            </a:r>
            <a:r>
              <a:rPr lang="nl-NL" dirty="0" err="1"/>
              <a:t>terugmeldstandaard</a:t>
            </a:r>
            <a:r>
              <a:rPr lang="nl-NL" dirty="0"/>
              <a:t>, wordt de effectiviteit en integratie getest om te zorgen voor een optimale werking en aanpassing in de praktijk.</a:t>
            </a:r>
          </a:p>
        </p:txBody>
      </p:sp>
      <p:graphicFrame>
        <p:nvGraphicFramePr>
          <p:cNvPr id="6" name="Tabel 5">
            <a:extLst>
              <a:ext uri="{FF2B5EF4-FFF2-40B4-BE49-F238E27FC236}">
                <a16:creationId xmlns:a16="http://schemas.microsoft.com/office/drawing/2014/main" id="{7E6AABCE-620A-15A9-EC53-F940778E76DE}"/>
              </a:ext>
            </a:extLst>
          </p:cNvPr>
          <p:cNvGraphicFramePr>
            <a:graphicFrameLocks noGrp="1"/>
          </p:cNvGraphicFramePr>
          <p:nvPr>
            <p:extLst>
              <p:ext uri="{D42A27DB-BD31-4B8C-83A1-F6EECF244321}">
                <p14:modId xmlns:p14="http://schemas.microsoft.com/office/powerpoint/2010/main" val="810541338"/>
              </p:ext>
            </p:extLst>
          </p:nvPr>
        </p:nvGraphicFramePr>
        <p:xfrm>
          <a:off x="674289" y="2860998"/>
          <a:ext cx="10843420" cy="358995"/>
        </p:xfrm>
        <a:graphic>
          <a:graphicData uri="http://schemas.openxmlformats.org/drawingml/2006/table">
            <a:tbl>
              <a:tblPr>
                <a:tableStyleId>{5C22544A-7EE6-4342-B048-85BDC9FD1C3A}</a:tableStyleId>
              </a:tblPr>
              <a:tblGrid>
                <a:gridCol w="8938253">
                  <a:extLst>
                    <a:ext uri="{9D8B030D-6E8A-4147-A177-3AD203B41FA5}">
                      <a16:colId xmlns:a16="http://schemas.microsoft.com/office/drawing/2014/main" val="411848785"/>
                    </a:ext>
                  </a:extLst>
                </a:gridCol>
                <a:gridCol w="1905167">
                  <a:extLst>
                    <a:ext uri="{9D8B030D-6E8A-4147-A177-3AD203B41FA5}">
                      <a16:colId xmlns:a16="http://schemas.microsoft.com/office/drawing/2014/main" val="3677497313"/>
                    </a:ext>
                  </a:extLst>
                </a:gridCol>
              </a:tblGrid>
              <a:tr h="358995">
                <a:tc>
                  <a:txBody>
                    <a:bodyPr/>
                    <a:lstStyle/>
                    <a:p>
                      <a:pPr algn="l" fontAlgn="b"/>
                      <a:r>
                        <a:rPr lang="nl-NL" sz="1100" b="0" i="0" u="none" strike="noStrike" dirty="0">
                          <a:solidFill>
                            <a:srgbClr val="000000"/>
                          </a:solidFill>
                          <a:effectLst/>
                          <a:latin typeface="+mj-lt"/>
                        </a:rPr>
                        <a:t>Voer een pilot uit voor de toepassing van de nieuwe </a:t>
                      </a:r>
                      <a:r>
                        <a:rPr lang="nl-NL" sz="1100" b="0" i="0" u="none" strike="noStrike" dirty="0" err="1">
                          <a:solidFill>
                            <a:srgbClr val="000000"/>
                          </a:solidFill>
                          <a:effectLst/>
                          <a:latin typeface="+mj-lt"/>
                        </a:rPr>
                        <a:t>terugmeldstandaard</a:t>
                      </a:r>
                      <a:r>
                        <a:rPr lang="nl-NL" sz="1100" b="0" i="0" u="none" strike="noStrike" dirty="0">
                          <a:solidFill>
                            <a:srgbClr val="000000"/>
                          </a:solidFill>
                          <a:effectLst/>
                          <a:latin typeface="+mj-lt"/>
                        </a:rPr>
                        <a:t> om de effectiviteit en integratie te testen.</a:t>
                      </a:r>
                    </a:p>
                  </a:txBody>
                  <a:tcPr marL="0" marR="0" marT="0" marB="0" anchor="b">
                    <a:solidFill>
                      <a:schemeClr val="accent3">
                        <a:lumMod val="40000"/>
                        <a:lumOff val="60000"/>
                      </a:schemeClr>
                    </a:solidFill>
                  </a:tcPr>
                </a:tc>
                <a:tc>
                  <a:txBody>
                    <a:bodyPr/>
                    <a:lstStyle/>
                    <a:p>
                      <a:pPr algn="l" fontAlgn="b"/>
                      <a:r>
                        <a:rPr lang="nl-NL" sz="1100" b="0" i="0" u="none" strike="noStrike" dirty="0">
                          <a:solidFill>
                            <a:srgbClr val="000000"/>
                          </a:solidFill>
                          <a:effectLst/>
                          <a:latin typeface="+mj-lt"/>
                        </a:rPr>
                        <a:t>2025 Q1 - 2025 Q4</a:t>
                      </a:r>
                    </a:p>
                    <a:p>
                      <a:pPr algn="l" fontAlgn="b"/>
                      <a:endParaRPr lang="nl-NL" sz="1100" b="0" i="0" u="none" strike="noStrike" dirty="0">
                        <a:solidFill>
                          <a:srgbClr val="000000"/>
                        </a:solidFill>
                        <a:effectLst/>
                        <a:latin typeface="+mj-lt"/>
                      </a:endParaRPr>
                    </a:p>
                  </a:txBody>
                  <a:tcPr marL="0" marR="0" marT="0" marB="0" anchor="b">
                    <a:solidFill>
                      <a:schemeClr val="accent3">
                        <a:lumMod val="40000"/>
                        <a:lumOff val="60000"/>
                      </a:schemeClr>
                    </a:solidFill>
                  </a:tcPr>
                </a:tc>
                <a:extLst>
                  <a:ext uri="{0D108BD9-81ED-4DB2-BD59-A6C34878D82A}">
                    <a16:rowId xmlns:a16="http://schemas.microsoft.com/office/drawing/2014/main" val="3222385505"/>
                  </a:ext>
                </a:extLst>
              </a:tr>
            </a:tbl>
          </a:graphicData>
        </a:graphic>
      </p:graphicFrame>
      <p:sp>
        <p:nvSpPr>
          <p:cNvPr id="5" name="Tekstvak 4">
            <a:extLst>
              <a:ext uri="{FF2B5EF4-FFF2-40B4-BE49-F238E27FC236}">
                <a16:creationId xmlns:a16="http://schemas.microsoft.com/office/drawing/2014/main" id="{A90A1CF8-0938-0AC9-EDD1-081661763F77}"/>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Tree>
    <p:extLst>
      <p:ext uri="{BB962C8B-B14F-4D97-AF65-F5344CB8AC3E}">
        <p14:creationId xmlns:p14="http://schemas.microsoft.com/office/powerpoint/2010/main" val="140697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F6497E2-4948-FDF1-8B3C-4902BD9EE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ijdelijke aanduiding voor tabel 4">
            <a:extLst>
              <a:ext uri="{FF2B5EF4-FFF2-40B4-BE49-F238E27FC236}">
                <a16:creationId xmlns:a16="http://schemas.microsoft.com/office/drawing/2014/main" id="{039474EE-3494-64FF-E0CB-B395E129A4B4}"/>
              </a:ext>
            </a:extLst>
          </p:cNvPr>
          <p:cNvGraphicFramePr>
            <a:graphicFrameLocks noGrp="1"/>
          </p:cNvGraphicFramePr>
          <p:nvPr>
            <p:ph type="tbl" sz="quarter" idx="14"/>
            <p:extLst>
              <p:ext uri="{D42A27DB-BD31-4B8C-83A1-F6EECF244321}">
                <p14:modId xmlns:p14="http://schemas.microsoft.com/office/powerpoint/2010/main" val="2452056427"/>
              </p:ext>
            </p:extLst>
          </p:nvPr>
        </p:nvGraphicFramePr>
        <p:xfrm>
          <a:off x="674289" y="1905177"/>
          <a:ext cx="10843419" cy="208878"/>
        </p:xfrm>
        <a:graphic>
          <a:graphicData uri="http://schemas.openxmlformats.org/drawingml/2006/table">
            <a:tbl>
              <a:tblPr>
                <a:tableStyleId>{5C22544A-7EE6-4342-B048-85BDC9FD1C3A}</a:tableStyleId>
              </a:tblPr>
              <a:tblGrid>
                <a:gridCol w="8616689">
                  <a:extLst>
                    <a:ext uri="{9D8B030D-6E8A-4147-A177-3AD203B41FA5}">
                      <a16:colId xmlns:a16="http://schemas.microsoft.com/office/drawing/2014/main" val="3989893882"/>
                    </a:ext>
                  </a:extLst>
                </a:gridCol>
                <a:gridCol w="2226730">
                  <a:extLst>
                    <a:ext uri="{9D8B030D-6E8A-4147-A177-3AD203B41FA5}">
                      <a16:colId xmlns:a16="http://schemas.microsoft.com/office/drawing/2014/main" val="3513804530"/>
                    </a:ext>
                  </a:extLst>
                </a:gridCol>
              </a:tblGrid>
              <a:tr h="208878">
                <a:tc>
                  <a:txBody>
                    <a:bodyPr/>
                    <a:lstStyle/>
                    <a:p>
                      <a:pPr algn="l" fontAlgn="b"/>
                      <a:r>
                        <a:rPr lang="nl-NL" sz="1100" b="0" i="0" u="none" strike="noStrike" dirty="0">
                          <a:solidFill>
                            <a:srgbClr val="000000"/>
                          </a:solidFill>
                          <a:effectLst/>
                          <a:latin typeface="+mj-lt"/>
                        </a:rPr>
                        <a:t>Faciliteer monitoring in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om de prestaties en betrouwbaarheid te waarborgen.</a:t>
                      </a:r>
                    </a:p>
                  </a:txBody>
                  <a:tcPr marL="0" marR="0" marT="0" marB="0" anchor="b">
                    <a:solidFill>
                      <a:schemeClr val="accent2">
                        <a:lumMod val="40000"/>
                        <a:lumOff val="60000"/>
                      </a:schemeClr>
                    </a:solidFill>
                  </a:tcPr>
                </a:tc>
                <a:tc>
                  <a:txBody>
                    <a:bodyPr/>
                    <a:lstStyle/>
                    <a:p>
                      <a:pPr algn="l" fontAlgn="b"/>
                      <a:r>
                        <a:rPr lang="nl-NL" sz="1100" b="0" i="0" u="none" strike="noStrike" dirty="0">
                          <a:solidFill>
                            <a:srgbClr val="000000"/>
                          </a:solidFill>
                          <a:effectLst/>
                          <a:latin typeface="+mj-lt"/>
                        </a:rPr>
                        <a:t>2024 Q4 - 2025 Q4</a:t>
                      </a:r>
                    </a:p>
                  </a:txBody>
                  <a:tcPr marL="0" marR="0" marT="0" marB="0" anchor="b">
                    <a:solidFill>
                      <a:schemeClr val="accent2">
                        <a:lumMod val="40000"/>
                        <a:lumOff val="60000"/>
                      </a:schemeClr>
                    </a:solidFill>
                  </a:tcPr>
                </a:tc>
                <a:extLst>
                  <a:ext uri="{0D108BD9-81ED-4DB2-BD59-A6C34878D82A}">
                    <a16:rowId xmlns:a16="http://schemas.microsoft.com/office/drawing/2014/main" val="3753214665"/>
                  </a:ext>
                </a:extLst>
              </a:tr>
            </a:tbl>
          </a:graphicData>
        </a:graphic>
      </p:graphicFrame>
      <p:sp>
        <p:nvSpPr>
          <p:cNvPr id="8" name="Tijdelijke aanduiding voor tabel 7">
            <a:extLst>
              <a:ext uri="{FF2B5EF4-FFF2-40B4-BE49-F238E27FC236}">
                <a16:creationId xmlns:a16="http://schemas.microsoft.com/office/drawing/2014/main" id="{1EAF30EB-3636-7C7F-63DB-7C60C04FF66D}"/>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6" name="Rectangle 2">
            <a:extLst>
              <a:ext uri="{FF2B5EF4-FFF2-40B4-BE49-F238E27FC236}">
                <a16:creationId xmlns:a16="http://schemas.microsoft.com/office/drawing/2014/main" id="{A182108F-39AB-4C94-7701-1F6F0D1C316B}"/>
              </a:ext>
            </a:extLst>
          </p:cNvPr>
          <p:cNvSpPr>
            <a:spLocks noChangeArrowheads="1"/>
          </p:cNvSpPr>
          <p:nvPr/>
        </p:nvSpPr>
        <p:spPr bwMode="auto">
          <a:xfrm>
            <a:off x="674290" y="1918929"/>
            <a:ext cx="101326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Verdana"/>
                <a:ea typeface="+mn-ea"/>
                <a:cs typeface="+mn-cs"/>
              </a:rPr>
              <a:t> </a:t>
            </a:r>
          </a:p>
        </p:txBody>
      </p:sp>
      <p:sp>
        <p:nvSpPr>
          <p:cNvPr id="4" name="Tekstvak 3">
            <a:extLst>
              <a:ext uri="{FF2B5EF4-FFF2-40B4-BE49-F238E27FC236}">
                <a16:creationId xmlns:a16="http://schemas.microsoft.com/office/drawing/2014/main" id="{D9F4C17C-48B3-6D4D-A689-87CD0C21A300}"/>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
        <p:nvSpPr>
          <p:cNvPr id="7" name="Titel 1">
            <a:extLst>
              <a:ext uri="{FF2B5EF4-FFF2-40B4-BE49-F238E27FC236}">
                <a16:creationId xmlns:a16="http://schemas.microsoft.com/office/drawing/2014/main" id="{18CCF1CD-DB68-DE39-A288-65A9684D2A3A}"/>
              </a:ext>
            </a:extLst>
          </p:cNvPr>
          <p:cNvSpPr txBox="1">
            <a:spLocks/>
          </p:cNvSpPr>
          <p:nvPr/>
        </p:nvSpPr>
        <p:spPr>
          <a:xfrm>
            <a:off x="674290" y="862639"/>
            <a:ext cx="10843420" cy="646893"/>
          </a:xfrm>
          <a:prstGeom prst="rect">
            <a:avLst/>
          </a:prstGeom>
        </p:spPr>
        <p:txBody>
          <a:bodyPr vert="horz" lIns="91440" tIns="45720" rIns="91440" bIns="45720" rtlCol="0" anchor="b">
            <a:noAutofit/>
          </a:bodyPr>
          <a:lst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a:lstStyle>
          <a:p>
            <a:pPr defTabSz="228508">
              <a:defRPr/>
            </a:pPr>
            <a:r>
              <a:rPr lang="nl-NL" dirty="0"/>
              <a:t>Monitoring </a:t>
            </a:r>
            <a:r>
              <a:rPr lang="nl-NL" dirty="0" err="1"/>
              <a:t>Digimelding</a:t>
            </a:r>
            <a:r>
              <a:rPr lang="nl-NL" dirty="0"/>
              <a:t> faciliteren</a:t>
            </a:r>
          </a:p>
        </p:txBody>
      </p:sp>
    </p:spTree>
    <p:extLst>
      <p:ext uri="{BB962C8B-B14F-4D97-AF65-F5344CB8AC3E}">
        <p14:creationId xmlns:p14="http://schemas.microsoft.com/office/powerpoint/2010/main" val="47255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F6497E2-4948-FDF1-8B3C-4902BD9EE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ijdelijke aanduiding voor tabel 4">
            <a:extLst>
              <a:ext uri="{FF2B5EF4-FFF2-40B4-BE49-F238E27FC236}">
                <a16:creationId xmlns:a16="http://schemas.microsoft.com/office/drawing/2014/main" id="{039474EE-3494-64FF-E0CB-B395E129A4B4}"/>
              </a:ext>
            </a:extLst>
          </p:cNvPr>
          <p:cNvGraphicFramePr>
            <a:graphicFrameLocks noGrp="1"/>
          </p:cNvGraphicFramePr>
          <p:nvPr>
            <p:ph type="tbl" sz="quarter" idx="14"/>
            <p:extLst>
              <p:ext uri="{D42A27DB-BD31-4B8C-83A1-F6EECF244321}">
                <p14:modId xmlns:p14="http://schemas.microsoft.com/office/powerpoint/2010/main" val="3998858702"/>
              </p:ext>
            </p:extLst>
          </p:nvPr>
        </p:nvGraphicFramePr>
        <p:xfrm>
          <a:off x="674290" y="2400136"/>
          <a:ext cx="10751980" cy="335280"/>
        </p:xfrm>
        <a:graphic>
          <a:graphicData uri="http://schemas.openxmlformats.org/drawingml/2006/table">
            <a:tbl>
              <a:tblPr>
                <a:tableStyleId>{5C22544A-7EE6-4342-B048-85BDC9FD1C3A}</a:tableStyleId>
              </a:tblPr>
              <a:tblGrid>
                <a:gridCol w="9501646">
                  <a:extLst>
                    <a:ext uri="{9D8B030D-6E8A-4147-A177-3AD203B41FA5}">
                      <a16:colId xmlns:a16="http://schemas.microsoft.com/office/drawing/2014/main" val="3989893882"/>
                    </a:ext>
                  </a:extLst>
                </a:gridCol>
                <a:gridCol w="1250334">
                  <a:extLst>
                    <a:ext uri="{9D8B030D-6E8A-4147-A177-3AD203B41FA5}">
                      <a16:colId xmlns:a16="http://schemas.microsoft.com/office/drawing/2014/main" val="3825394289"/>
                    </a:ext>
                  </a:extLst>
                </a:gridCol>
              </a:tblGrid>
              <a:tr h="208878">
                <a:tc>
                  <a:txBody>
                    <a:bodyPr/>
                    <a:lstStyle/>
                    <a:p>
                      <a:pPr algn="l" fontAlgn="t"/>
                      <a:r>
                        <a:rPr lang="nl-NL" sz="1100" b="0" i="0" u="none" strike="noStrike" dirty="0">
                          <a:solidFill>
                            <a:srgbClr val="000000"/>
                          </a:solidFill>
                          <a:effectLst/>
                          <a:latin typeface="+mj-lt"/>
                        </a:rPr>
                        <a:t>Doorvoeren van wijzigingen om </a:t>
                      </a:r>
                      <a:r>
                        <a:rPr lang="nl-NL" sz="1100" b="0" i="0" u="none" strike="noStrike" dirty="0" err="1">
                          <a:solidFill>
                            <a:srgbClr val="000000"/>
                          </a:solidFill>
                          <a:effectLst/>
                          <a:latin typeface="+mj-lt"/>
                        </a:rPr>
                        <a:t>legacy</a:t>
                      </a:r>
                      <a:r>
                        <a:rPr lang="nl-NL" sz="1100" b="0" i="0" u="none" strike="noStrike" dirty="0">
                          <a:solidFill>
                            <a:srgbClr val="000000"/>
                          </a:solidFill>
                          <a:effectLst/>
                          <a:latin typeface="+mj-lt"/>
                        </a:rPr>
                        <a:t>-systemen te voorkomen, zoals het bijwerken van </a:t>
                      </a:r>
                      <a:r>
                        <a:rPr lang="nl-NL" sz="1100" b="0" i="0" u="none" strike="noStrike" dirty="0" err="1">
                          <a:solidFill>
                            <a:srgbClr val="000000"/>
                          </a:solidFill>
                          <a:effectLst/>
                          <a:latin typeface="+mj-lt"/>
                        </a:rPr>
                        <a:t>Digikoppeling</a:t>
                      </a:r>
                      <a:r>
                        <a:rPr lang="nl-NL" sz="1100" b="0" i="0" u="none" strike="noStrike" dirty="0">
                          <a:solidFill>
                            <a:srgbClr val="000000"/>
                          </a:solidFill>
                          <a:effectLst/>
                          <a:latin typeface="+mj-lt"/>
                        </a:rPr>
                        <a:t> en het toevoegen van nieuwe koppelvlakken aan DGL via API of ebMS3/AS4.</a:t>
                      </a:r>
                    </a:p>
                  </a:txBody>
                  <a:tcPr marL="0" marR="0" marT="0" marB="0">
                    <a:solidFill>
                      <a:schemeClr val="accent2">
                        <a:lumMod val="40000"/>
                        <a:lumOff val="60000"/>
                      </a:schemeClr>
                    </a:solidFill>
                  </a:tcPr>
                </a:tc>
                <a:tc>
                  <a:txBody>
                    <a:bodyPr/>
                    <a:lstStyle/>
                    <a:p>
                      <a:pPr algn="l" fontAlgn="t"/>
                      <a:r>
                        <a:rPr lang="nl-NL" sz="1100" b="0" i="0" u="none" strike="noStrike" dirty="0">
                          <a:solidFill>
                            <a:srgbClr val="000000"/>
                          </a:solidFill>
                          <a:effectLst/>
                          <a:latin typeface="+mj-lt"/>
                        </a:rPr>
                        <a:t>2025 Q1 - 2025 Q4</a:t>
                      </a:r>
                    </a:p>
                  </a:txBody>
                  <a:tcPr marL="0" marR="0" marT="0" marB="0">
                    <a:solidFill>
                      <a:schemeClr val="accent2">
                        <a:lumMod val="40000"/>
                        <a:lumOff val="60000"/>
                      </a:schemeClr>
                    </a:solidFill>
                  </a:tcPr>
                </a:tc>
                <a:extLst>
                  <a:ext uri="{0D108BD9-81ED-4DB2-BD59-A6C34878D82A}">
                    <a16:rowId xmlns:a16="http://schemas.microsoft.com/office/drawing/2014/main" val="3753214665"/>
                  </a:ext>
                </a:extLst>
              </a:tr>
            </a:tbl>
          </a:graphicData>
        </a:graphic>
      </p:graphicFrame>
      <p:sp>
        <p:nvSpPr>
          <p:cNvPr id="8" name="Tijdelijke aanduiding voor tabel 7">
            <a:extLst>
              <a:ext uri="{FF2B5EF4-FFF2-40B4-BE49-F238E27FC236}">
                <a16:creationId xmlns:a16="http://schemas.microsoft.com/office/drawing/2014/main" id="{1EAF30EB-3636-7C7F-63DB-7C60C04FF66D}"/>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6" name="Rectangle 2">
            <a:extLst>
              <a:ext uri="{FF2B5EF4-FFF2-40B4-BE49-F238E27FC236}">
                <a16:creationId xmlns:a16="http://schemas.microsoft.com/office/drawing/2014/main" id="{A182108F-39AB-4C94-7701-1F6F0D1C316B}"/>
              </a:ext>
            </a:extLst>
          </p:cNvPr>
          <p:cNvSpPr>
            <a:spLocks noChangeArrowheads="1"/>
          </p:cNvSpPr>
          <p:nvPr/>
        </p:nvSpPr>
        <p:spPr bwMode="auto">
          <a:xfrm>
            <a:off x="674290" y="1879360"/>
            <a:ext cx="101326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Verdana"/>
                <a:ea typeface="+mn-ea"/>
                <a:cs typeface="+mn-cs"/>
              </a:rPr>
              <a:t>N.t.b</a:t>
            </a:r>
            <a:r>
              <a:rPr kumimoji="0" lang="nl-NL" sz="1400" b="0" i="0" u="none" strike="noStrike" kern="1200" cap="none" spc="0" normalizeH="0" baseline="0" noProof="0" dirty="0">
                <a:ln>
                  <a:noFill/>
                </a:ln>
                <a:solidFill>
                  <a:prstClr val="black"/>
                </a:solidFill>
                <a:effectLst/>
                <a:uLnTx/>
                <a:uFillTx/>
                <a:latin typeface="Verdana"/>
                <a:ea typeface="+mn-ea"/>
                <a:cs typeface="+mn-cs"/>
              </a:rPr>
              <a:t>. </a:t>
            </a:r>
          </a:p>
        </p:txBody>
      </p:sp>
      <p:sp>
        <p:nvSpPr>
          <p:cNvPr id="4" name="Tekstvak 3">
            <a:extLst>
              <a:ext uri="{FF2B5EF4-FFF2-40B4-BE49-F238E27FC236}">
                <a16:creationId xmlns:a16="http://schemas.microsoft.com/office/drawing/2014/main" id="{F6E3DEF2-DE8B-694D-E44F-D5AB486AC133}"/>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
        <p:nvSpPr>
          <p:cNvPr id="7" name="Titel 1">
            <a:extLst>
              <a:ext uri="{FF2B5EF4-FFF2-40B4-BE49-F238E27FC236}">
                <a16:creationId xmlns:a16="http://schemas.microsoft.com/office/drawing/2014/main" id="{808C1AB6-A43E-7259-B6D3-F8826A78CDEC}"/>
              </a:ext>
            </a:extLst>
          </p:cNvPr>
          <p:cNvSpPr txBox="1">
            <a:spLocks/>
          </p:cNvSpPr>
          <p:nvPr/>
        </p:nvSpPr>
        <p:spPr>
          <a:xfrm>
            <a:off x="674290" y="862639"/>
            <a:ext cx="10843420" cy="646893"/>
          </a:xfrm>
          <a:prstGeom prst="rect">
            <a:avLst/>
          </a:prstGeom>
        </p:spPr>
        <p:txBody>
          <a:bodyPr vert="horz" lIns="91440" tIns="45720" rIns="91440" bIns="45720" rtlCol="0" anchor="b">
            <a:noAutofit/>
          </a:bodyPr>
          <a:lst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a:lstStyle>
          <a:p>
            <a:pPr defTabSz="228508">
              <a:defRPr/>
            </a:pPr>
            <a:r>
              <a:rPr lang="nl-NL" dirty="0"/>
              <a:t>Automatisch vullen in </a:t>
            </a:r>
            <a:r>
              <a:rPr lang="nl-NL" dirty="0" err="1"/>
              <a:t>Digimelding</a:t>
            </a:r>
            <a:endParaRPr lang="nl-NL" dirty="0"/>
          </a:p>
        </p:txBody>
      </p:sp>
    </p:spTree>
    <p:extLst>
      <p:ext uri="{BB962C8B-B14F-4D97-AF65-F5344CB8AC3E}">
        <p14:creationId xmlns:p14="http://schemas.microsoft.com/office/powerpoint/2010/main" val="402729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3F6497E2-4948-FDF1-8B3C-4902BD9EE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012CB-14D3-4B29-B9BE-EBD198EAE235}" type="slidenum">
              <a:rPr kumimoji="0" lang="nl-NL" sz="1050" b="0" i="0" u="none" strike="noStrike" kern="1200" cap="none" spc="0" normalizeH="0" baseline="0" noProof="0" smtClean="0">
                <a:ln>
                  <a:noFill/>
                </a:ln>
                <a:solidFill>
                  <a:prstClr val="black">
                    <a:tint val="75000"/>
                  </a:prst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050" b="0" i="0" u="none" strike="noStrike" kern="1200" cap="none" spc="0" normalizeH="0" baseline="0" noProof="0" dirty="0">
              <a:ln>
                <a:noFill/>
              </a:ln>
              <a:solidFill>
                <a:prstClr val="black">
                  <a:tint val="75000"/>
                </a:prstClr>
              </a:solidFill>
              <a:effectLst/>
              <a:uLnTx/>
              <a:uFillTx/>
              <a:latin typeface="Verdana"/>
              <a:ea typeface="+mn-ea"/>
              <a:cs typeface="+mn-cs"/>
            </a:endParaRPr>
          </a:p>
        </p:txBody>
      </p:sp>
      <p:graphicFrame>
        <p:nvGraphicFramePr>
          <p:cNvPr id="5" name="Tijdelijke aanduiding voor tabel 4">
            <a:extLst>
              <a:ext uri="{FF2B5EF4-FFF2-40B4-BE49-F238E27FC236}">
                <a16:creationId xmlns:a16="http://schemas.microsoft.com/office/drawing/2014/main" id="{039474EE-3494-64FF-E0CB-B395E129A4B4}"/>
              </a:ext>
            </a:extLst>
          </p:cNvPr>
          <p:cNvGraphicFramePr>
            <a:graphicFrameLocks noGrp="1"/>
          </p:cNvGraphicFramePr>
          <p:nvPr>
            <p:ph type="tbl" sz="quarter" idx="14"/>
            <p:extLst>
              <p:ext uri="{D42A27DB-BD31-4B8C-83A1-F6EECF244321}">
                <p14:modId xmlns:p14="http://schemas.microsoft.com/office/powerpoint/2010/main" val="2084614360"/>
              </p:ext>
            </p:extLst>
          </p:nvPr>
        </p:nvGraphicFramePr>
        <p:xfrm>
          <a:off x="674290" y="2289349"/>
          <a:ext cx="10751980" cy="303157"/>
        </p:xfrm>
        <a:graphic>
          <a:graphicData uri="http://schemas.openxmlformats.org/drawingml/2006/table">
            <a:tbl>
              <a:tblPr>
                <a:tableStyleId>{5C22544A-7EE6-4342-B048-85BDC9FD1C3A}</a:tableStyleId>
              </a:tblPr>
              <a:tblGrid>
                <a:gridCol w="8910053">
                  <a:extLst>
                    <a:ext uri="{9D8B030D-6E8A-4147-A177-3AD203B41FA5}">
                      <a16:colId xmlns:a16="http://schemas.microsoft.com/office/drawing/2014/main" val="3989893882"/>
                    </a:ext>
                  </a:extLst>
                </a:gridCol>
                <a:gridCol w="1841927">
                  <a:extLst>
                    <a:ext uri="{9D8B030D-6E8A-4147-A177-3AD203B41FA5}">
                      <a16:colId xmlns:a16="http://schemas.microsoft.com/office/drawing/2014/main" val="3825394289"/>
                    </a:ext>
                  </a:extLst>
                </a:gridCol>
              </a:tblGrid>
              <a:tr h="303157">
                <a:tc>
                  <a:txBody>
                    <a:bodyPr/>
                    <a:lstStyle/>
                    <a:p>
                      <a:pPr algn="l" fontAlgn="b"/>
                      <a:r>
                        <a:rPr lang="nl-NL" sz="1100" b="0" i="0" u="none" strike="noStrike" dirty="0">
                          <a:solidFill>
                            <a:srgbClr val="000000"/>
                          </a:solidFill>
                          <a:effectLst/>
                          <a:latin typeface="+mj-lt"/>
                        </a:rPr>
                        <a:t>Implementeer validatiecontroles in </a:t>
                      </a:r>
                      <a:r>
                        <a:rPr lang="nl-NL" sz="1100" b="0" i="0" u="none" strike="noStrike" dirty="0" err="1">
                          <a:solidFill>
                            <a:srgbClr val="000000"/>
                          </a:solidFill>
                          <a:effectLst/>
                          <a:latin typeface="+mj-lt"/>
                        </a:rPr>
                        <a:t>Digimelding</a:t>
                      </a:r>
                      <a:r>
                        <a:rPr lang="nl-NL" sz="1100" b="0" i="0" u="none" strike="noStrike" dirty="0">
                          <a:solidFill>
                            <a:srgbClr val="000000"/>
                          </a:solidFill>
                          <a:effectLst/>
                          <a:latin typeface="+mj-lt"/>
                        </a:rPr>
                        <a:t> om gegevensintegriteit en foutreductie te garanderen.</a:t>
                      </a:r>
                    </a:p>
                  </a:txBody>
                  <a:tcPr marL="0" marR="0" marT="0" marB="0" anchor="b">
                    <a:solidFill>
                      <a:schemeClr val="accent2">
                        <a:lumMod val="40000"/>
                        <a:lumOff val="60000"/>
                      </a:schemeClr>
                    </a:solidFill>
                  </a:tcPr>
                </a:tc>
                <a:tc>
                  <a:txBody>
                    <a:bodyPr/>
                    <a:lstStyle/>
                    <a:p>
                      <a:pPr algn="l" fontAlgn="b"/>
                      <a:r>
                        <a:rPr lang="nl-NL" sz="1100" b="0" i="0" u="none" strike="noStrike" dirty="0">
                          <a:solidFill>
                            <a:srgbClr val="000000"/>
                          </a:solidFill>
                          <a:effectLst/>
                          <a:latin typeface="+mj-lt"/>
                        </a:rPr>
                        <a:t>2025 Q2 - 2025 Q4</a:t>
                      </a:r>
                    </a:p>
                  </a:txBody>
                  <a:tcPr marL="0" marR="0" marT="0" marB="0" anchor="b">
                    <a:solidFill>
                      <a:schemeClr val="accent2">
                        <a:lumMod val="40000"/>
                        <a:lumOff val="60000"/>
                      </a:schemeClr>
                    </a:solidFill>
                  </a:tcPr>
                </a:tc>
                <a:extLst>
                  <a:ext uri="{0D108BD9-81ED-4DB2-BD59-A6C34878D82A}">
                    <a16:rowId xmlns:a16="http://schemas.microsoft.com/office/drawing/2014/main" val="3753214665"/>
                  </a:ext>
                </a:extLst>
              </a:tr>
            </a:tbl>
          </a:graphicData>
        </a:graphic>
      </p:graphicFrame>
      <p:sp>
        <p:nvSpPr>
          <p:cNvPr id="8" name="Tijdelijke aanduiding voor tabel 7">
            <a:extLst>
              <a:ext uri="{FF2B5EF4-FFF2-40B4-BE49-F238E27FC236}">
                <a16:creationId xmlns:a16="http://schemas.microsoft.com/office/drawing/2014/main" id="{1EAF30EB-3636-7C7F-63DB-7C60C04FF66D}"/>
              </a:ext>
            </a:extLst>
          </p:cNvPr>
          <p:cNvSpPr txBox="1">
            <a:spLocks/>
          </p:cNvSpPr>
          <p:nvPr/>
        </p:nvSpPr>
        <p:spPr>
          <a:xfrm>
            <a:off x="674290" y="1857374"/>
            <a:ext cx="10843420" cy="4320213"/>
          </a:xfrm>
          <a:prstGeom prst="rect">
            <a:avLst/>
          </a:prstGeom>
        </p:spPr>
        <p:txBody>
          <a:bodyPr vert="horz" lIns="91440" tIns="45720" rIns="91440" bIns="45720" rtlCol="0">
            <a:noAutofit/>
          </a:bodyPr>
          <a:lst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a:p>
            <a:pPr marL="0" marR="0" lvl="0" indent="0" algn="l" defTabSz="914217" rtl="0" eaLnBrk="1" fontAlgn="auto" latinLnBrk="0" hangingPunct="1">
              <a:lnSpc>
                <a:spcPct val="100000"/>
              </a:lnSpc>
              <a:spcBef>
                <a:spcPts val="1200"/>
              </a:spcBef>
              <a:spcAft>
                <a:spcPts val="0"/>
              </a:spcAft>
              <a:buClrTx/>
              <a:buSzTx/>
              <a:buFontTx/>
              <a:buNone/>
              <a:tabLst/>
              <a:defRPr/>
            </a:pPr>
            <a:endParaRPr kumimoji="0" lang="nl-NL" sz="1200" b="0" i="0" u="none" strike="noStrike" kern="1200" cap="none" spc="0" normalizeH="0" baseline="0" noProof="0" dirty="0">
              <a:ln>
                <a:noFill/>
              </a:ln>
              <a:solidFill>
                <a:prstClr val="black"/>
              </a:solidFill>
              <a:effectLst/>
              <a:uLnTx/>
              <a:uFillTx/>
              <a:latin typeface="Verdana"/>
              <a:ea typeface="+mn-ea"/>
              <a:cs typeface="+mn-cs"/>
            </a:endParaRPr>
          </a:p>
        </p:txBody>
      </p:sp>
      <p:sp>
        <p:nvSpPr>
          <p:cNvPr id="6" name="Rectangle 2">
            <a:extLst>
              <a:ext uri="{FF2B5EF4-FFF2-40B4-BE49-F238E27FC236}">
                <a16:creationId xmlns:a16="http://schemas.microsoft.com/office/drawing/2014/main" id="{A182108F-39AB-4C94-7701-1F6F0D1C316B}"/>
              </a:ext>
            </a:extLst>
          </p:cNvPr>
          <p:cNvSpPr>
            <a:spLocks noChangeArrowheads="1"/>
          </p:cNvSpPr>
          <p:nvPr/>
        </p:nvSpPr>
        <p:spPr bwMode="auto">
          <a:xfrm>
            <a:off x="674290" y="1811208"/>
            <a:ext cx="101326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N.t.b</a:t>
            </a: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r>
              <a:rPr kumimoji="0" lang="nl-NL" sz="1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nl-NL" alt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
        <p:nvSpPr>
          <p:cNvPr id="4" name="Tekstvak 3">
            <a:extLst>
              <a:ext uri="{FF2B5EF4-FFF2-40B4-BE49-F238E27FC236}">
                <a16:creationId xmlns:a16="http://schemas.microsoft.com/office/drawing/2014/main" id="{1542367F-9056-4333-2D1A-7E01F43C24D5}"/>
              </a:ext>
            </a:extLst>
          </p:cNvPr>
          <p:cNvSpPr txBox="1"/>
          <p:nvPr/>
        </p:nvSpPr>
        <p:spPr>
          <a:xfrm>
            <a:off x="8667597" y="275946"/>
            <a:ext cx="3522453" cy="369332"/>
          </a:xfrm>
          <a:prstGeom prst="rect">
            <a:avLst/>
          </a:prstGeom>
          <a:solidFill>
            <a:srgbClr val="FFF0D0"/>
          </a:solidFill>
          <a:ln>
            <a:solidFill>
              <a:srgbClr val="FFF0D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1828800" rtl="0" eaLnBrk="1" fontAlgn="auto" latinLnBrk="0" hangingPunct="1">
              <a:lnSpc>
                <a:spcPct val="100000"/>
              </a:lnSpc>
              <a:spcBef>
                <a:spcPts val="2000"/>
              </a:spcBef>
              <a:spcAft>
                <a:spcPts val="0"/>
              </a:spcAft>
              <a:buClrTx/>
              <a:buSzTx/>
              <a:buFontTx/>
              <a:buNone/>
              <a:tabLst/>
              <a:defRPr/>
            </a:pPr>
            <a:r>
              <a:rPr kumimoji="0" lang="nl-NL" b="1" i="0" u="none" strike="noStrike" kern="1200" cap="none" spc="0" normalizeH="0" baseline="0" noProof="0" dirty="0">
                <a:ln>
                  <a:noFill/>
                </a:ln>
                <a:solidFill>
                  <a:prstClr val="black"/>
                </a:solidFill>
                <a:effectLst/>
                <a:uLnTx/>
                <a:uFillTx/>
                <a:latin typeface="Calibri" panose="020F0502020204030204"/>
                <a:ea typeface="+mn-ea"/>
                <a:cs typeface="+mn-cs"/>
              </a:rPr>
              <a:t>Terugmelden</a:t>
            </a:r>
          </a:p>
        </p:txBody>
      </p:sp>
      <p:sp>
        <p:nvSpPr>
          <p:cNvPr id="7" name="Titel 1">
            <a:extLst>
              <a:ext uri="{FF2B5EF4-FFF2-40B4-BE49-F238E27FC236}">
                <a16:creationId xmlns:a16="http://schemas.microsoft.com/office/drawing/2014/main" id="{6053FAE5-00C4-00EE-9C3F-4EF868B0A73C}"/>
              </a:ext>
            </a:extLst>
          </p:cNvPr>
          <p:cNvSpPr txBox="1">
            <a:spLocks/>
          </p:cNvSpPr>
          <p:nvPr/>
        </p:nvSpPr>
        <p:spPr>
          <a:xfrm>
            <a:off x="674290" y="862639"/>
            <a:ext cx="10843420" cy="646893"/>
          </a:xfrm>
          <a:prstGeom prst="rect">
            <a:avLst/>
          </a:prstGeom>
        </p:spPr>
        <p:txBody>
          <a:bodyPr vert="horz" lIns="91440" tIns="45720" rIns="91440" bIns="45720" rtlCol="0" anchor="b">
            <a:noAutofit/>
          </a:bodyPr>
          <a:lst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a:lstStyle>
          <a:p>
            <a:pPr defTabSz="228508">
              <a:defRPr/>
            </a:pPr>
            <a:r>
              <a:rPr lang="nl-NL" dirty="0"/>
              <a:t>Validatiecontroles in </a:t>
            </a:r>
            <a:r>
              <a:rPr lang="nl-NL" dirty="0" err="1"/>
              <a:t>Digimelding</a:t>
            </a:r>
            <a:endParaRPr lang="nl-NL" dirty="0"/>
          </a:p>
        </p:txBody>
      </p:sp>
    </p:spTree>
    <p:extLst>
      <p:ext uri="{BB962C8B-B14F-4D97-AF65-F5344CB8AC3E}">
        <p14:creationId xmlns:p14="http://schemas.microsoft.com/office/powerpoint/2010/main" val="2925563182"/>
      </p:ext>
    </p:extLst>
  </p:cSld>
  <p:clrMapOvr>
    <a:masterClrMapping/>
  </p:clrMapOvr>
</p:sld>
</file>

<file path=ppt/theme/theme1.xml><?xml version="1.0" encoding="utf-8"?>
<a:theme xmlns:a="http://schemas.openxmlformats.org/drawingml/2006/main" name="Office Theme">
  <a:themeElements>
    <a:clrScheme name="Logius1">
      <a:dk1>
        <a:sysClr val="windowText" lastClr="000000"/>
      </a:dk1>
      <a:lt1>
        <a:sysClr val="window" lastClr="FFFFFF"/>
      </a:lt1>
      <a:dk2>
        <a:srgbClr val="39870C"/>
      </a:dk2>
      <a:lt2>
        <a:srgbClr val="E7E6E6"/>
      </a:lt2>
      <a:accent1>
        <a:srgbClr val="39870C"/>
      </a:accent1>
      <a:accent2>
        <a:srgbClr val="E17000"/>
      </a:accent2>
      <a:accent3>
        <a:srgbClr val="8FCAE7"/>
      </a:accent3>
      <a:accent4>
        <a:srgbClr val="FFB612"/>
      </a:accent4>
      <a:accent5>
        <a:srgbClr val="76D2B6"/>
      </a:accent5>
      <a:accent6>
        <a:srgbClr val="275937"/>
      </a:accent6>
      <a:hlink>
        <a:srgbClr val="0563C1"/>
      </a:hlink>
      <a:folHlink>
        <a:srgbClr val="954F72"/>
      </a:folHlink>
    </a:clrScheme>
    <a:fontScheme name="Logius">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a:spAutoFit/>
      </a:bodyPr>
      <a:lstStyle>
        <a:defPPr marL="0" indent="0" defTabSz="1828800">
          <a:spcBef>
            <a:spcPts val="2000"/>
          </a:spcBef>
          <a:buNone/>
          <a:defRPr sz="3600" dirty="0" smtClean="0">
            <a:solidFill>
              <a:prstClr val="black"/>
            </a:solidFill>
            <a:latin typeface="Calibri" panose="020F0502020204030204"/>
          </a:defRPr>
        </a:defPPr>
      </a:lstStyle>
    </a:txDef>
  </a:objectDefaults>
  <a:extraClrSchemeLst/>
  <a:custClrLst>
    <a:custClr name="Groen">
      <a:srgbClr val="39870C"/>
    </a:custClr>
    <a:custClr name="Oranje">
      <a:srgbClr val="E17000"/>
    </a:custClr>
    <a:custClr name="Licht blauw">
      <a:srgbClr val="8FCAE7"/>
    </a:custClr>
    <a:custClr name="Geel">
      <a:srgbClr val="FFB612"/>
    </a:custClr>
    <a:custClr name="Mint groen">
      <a:srgbClr val="76D2B6"/>
    </a:custClr>
    <a:custClr name="Donker groen">
      <a:srgbClr val="275937"/>
    </a:custClr>
    <a:custClr name="wit">
      <a:srgbClr val="FFFFFF"/>
    </a:custClr>
    <a:custClr name="wit">
      <a:srgbClr val="FFFFFF"/>
    </a:custClr>
    <a:custClr name="wit">
      <a:srgbClr val="FFFFFF"/>
    </a:custClr>
    <a:custClr name="wit">
      <a:srgbClr val="FFFFFF"/>
    </a:custClr>
    <a:custClr name="Groen achtergrond">
      <a:srgbClr val="D7E7CE"/>
    </a:custClr>
    <a:custClr name="Oranje achtergrond">
      <a:srgbClr val="F9E2CC"/>
    </a:custClr>
    <a:custClr name="Licht blauw achtergrond">
      <a:srgbClr val="E9F4FA"/>
    </a:custClr>
    <a:custClr name="Geel achtergrond">
      <a:srgbClr val="FFF0D0"/>
    </a:custClr>
    <a:custClr name="Mint groen achtergrond">
      <a:srgbClr val="E4F6F0"/>
    </a:custClr>
    <a:custClr name="Donker groen achtergrond">
      <a:srgbClr val="D4DED7"/>
    </a:custClr>
    <a:custClr name="wit">
      <a:srgbClr val="FFFFFF"/>
    </a:custClr>
    <a:custClr name="wit">
      <a:srgbClr val="FFFFFF"/>
    </a:custClr>
    <a:custClr name="wit">
      <a:srgbClr val="FFFFFF"/>
    </a:custClr>
    <a:custClr name="wit">
      <a:srgbClr val="FFFFFF"/>
    </a:custClr>
  </a:custClrLst>
  <a:extLst>
    <a:ext uri="{05A4C25C-085E-4340-85A3-A5531E510DB2}">
      <thm15:themeFamily xmlns:thm15="http://schemas.microsoft.com/office/thememl/2012/main" name="Logius-basis.potx" id="{8D478C09-9951-458B-AC9A-452CE5F3AD1A}" vid="{04410D83-B0F7-4032-98FF-F98D01A97211}"/>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Words>
  <Application>Microsoft Office PowerPoint</Application>
  <PresentationFormat>Breedbeeld</PresentationFormat>
  <Paragraphs>135</Paragraphs>
  <Slides>14</Slides>
  <Notes>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14</vt:i4>
      </vt:variant>
    </vt:vector>
  </HeadingPairs>
  <TitlesOfParts>
    <vt:vector size="19" baseType="lpstr">
      <vt:lpstr>Aptos Narrow</vt:lpstr>
      <vt:lpstr>Arial</vt:lpstr>
      <vt:lpstr>Calibri</vt:lpstr>
      <vt:lpstr>Verdana</vt:lpstr>
      <vt:lpstr>Office Theme</vt:lpstr>
      <vt:lpstr>PowerPoint-presentatie</vt:lpstr>
      <vt:lpstr>PowerPoint-presentatie</vt:lpstr>
      <vt:lpstr>Nieuwe terugmeldstandaard ontwikkelen  &amp; via TO doorontwikkelen</vt:lpstr>
      <vt:lpstr>PoC nieuwe terugmeldstandaard</vt:lpstr>
      <vt:lpstr>MVP referentie implementatie nieuwe terugmeldstandaard</vt:lpstr>
      <vt:lpstr>Pilot toepassing nieuwe terugmeldstandaard</vt:lpstr>
      <vt:lpstr>PowerPoint-presentatie</vt:lpstr>
      <vt:lpstr>PowerPoint-presentatie</vt:lpstr>
      <vt:lpstr>PowerPoint-presentatie</vt:lpstr>
      <vt:lpstr>Digimelding verder verservicen</vt:lpstr>
      <vt:lpstr>Makkelijk Melden integreren in Digimelding</vt:lpstr>
      <vt:lpstr>Actief beheer DMKS/terugmeldstandaard</vt:lpstr>
      <vt:lpstr>Digimelding naar Logius Private Cloud</vt:lpstr>
      <vt:lpstr>Actief beheer OIN Stelsel &amp; Digikoppeling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Dallali, Mohamed</dc:creator>
  <cp:lastModifiedBy>Haasnoot, Peter</cp:lastModifiedBy>
  <cp:revision>3</cp:revision>
  <dcterms:created xsi:type="dcterms:W3CDTF">2024-09-03T13:11:42Z</dcterms:created>
  <dcterms:modified xsi:type="dcterms:W3CDTF">2024-09-04T13:49:18Z</dcterms:modified>
</cp:coreProperties>
</file>